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3"/>
  </p:notesMasterIdLst>
  <p:handoutMasterIdLst>
    <p:handoutMasterId r:id="rId24"/>
  </p:handoutMasterIdLst>
  <p:sldIdLst>
    <p:sldId id="2448" r:id="rId5"/>
    <p:sldId id="2462" r:id="rId6"/>
    <p:sldId id="259" r:id="rId7"/>
    <p:sldId id="2451" r:id="rId8"/>
    <p:sldId id="2432" r:id="rId9"/>
    <p:sldId id="2433" r:id="rId10"/>
    <p:sldId id="2450" r:id="rId11"/>
    <p:sldId id="260" r:id="rId12"/>
    <p:sldId id="2457" r:id="rId13"/>
    <p:sldId id="2464" r:id="rId14"/>
    <p:sldId id="2463" r:id="rId15"/>
    <p:sldId id="2465" r:id="rId16"/>
    <p:sldId id="2453" r:id="rId17"/>
    <p:sldId id="2466" r:id="rId18"/>
    <p:sldId id="262" r:id="rId19"/>
    <p:sldId id="2454" r:id="rId20"/>
    <p:sldId id="2456" r:id="rId21"/>
    <p:sldId id="243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3B"/>
    <a:srgbClr val="898989"/>
    <a:srgbClr val="2F3342"/>
    <a:srgbClr val="A53F52"/>
    <a:srgbClr val="2C2153"/>
    <a:srgbClr val="E99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9402F-86A4-428E-9560-99B5AC3ADA31}" v="1" dt="2020-08-24T22:27:47.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4964" autoAdjust="0"/>
  </p:normalViewPr>
  <p:slideViewPr>
    <p:cSldViewPr snapToGrid="0">
      <p:cViewPr varScale="1">
        <p:scale>
          <a:sx n="103" d="100"/>
          <a:sy n="103" d="100"/>
        </p:scale>
        <p:origin x="114" y="498"/>
      </p:cViewPr>
      <p:guideLst>
        <p:guide orient="horz" pos="1992"/>
        <p:guide pos="3840"/>
        <p:guide orient="horz" pos="1416"/>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pPr/>
              <a:t>22/03/2023</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pPr/>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pPr/>
              <a:t>22/03/2023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pPr/>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pPr/>
              <a:t>3</a:t>
            </a:fld>
            <a:endParaRPr lang="en-US" dirty="0"/>
          </a:p>
        </p:txBody>
      </p:sp>
    </p:spTree>
    <p:extLst>
      <p:ext uri="{BB962C8B-B14F-4D97-AF65-F5344CB8AC3E}">
        <p14:creationId xmlns:p14="http://schemas.microsoft.com/office/powerpoint/2010/main" val="16329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B34ED-4CDD-41C9-90F7-D768D5559A6F}" type="slidenum">
              <a:rPr lang="en-US" smtClean="0"/>
              <a:pPr/>
              <a:t>8</a:t>
            </a:fld>
            <a:endParaRPr lang="en-US" dirty="0"/>
          </a:p>
        </p:txBody>
      </p:sp>
    </p:spTree>
    <p:extLst>
      <p:ext uri="{BB962C8B-B14F-4D97-AF65-F5344CB8AC3E}">
        <p14:creationId xmlns:p14="http://schemas.microsoft.com/office/powerpoint/2010/main" val="136001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8B34ED-4CDD-41C9-90F7-D768D5559A6F}" type="slidenum">
              <a:rPr lang="en-US" smtClean="0"/>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pPr/>
              <a:t>17</a:t>
            </a:fld>
            <a:endParaRPr lang="en-US" dirty="0"/>
          </a:p>
        </p:txBody>
      </p:sp>
    </p:spTree>
    <p:extLst>
      <p:ext uri="{BB962C8B-B14F-4D97-AF65-F5344CB8AC3E}">
        <p14:creationId xmlns:p14="http://schemas.microsoft.com/office/powerpoint/2010/main" val="163294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pPr/>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pPr/>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pPr/>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3.wdp"/><Relationship Id="rId7"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3172409" y="1399593"/>
            <a:ext cx="6680718" cy="1959428"/>
          </a:xfrm>
        </p:spPr>
        <p:txBody>
          <a:bodyPr/>
          <a:lstStyle/>
          <a:p>
            <a:r>
              <a:rPr lang="en-US" sz="2400" dirty="0"/>
              <a:t> </a:t>
            </a:r>
          </a:p>
        </p:txBody>
      </p:sp>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a:blip r:embed="rId2"/>
          <a:stretch>
            <a:fillRect/>
          </a:stretch>
        </p:blipFill>
        <p:spPr>
          <a:xfrm>
            <a:off x="0" y="0"/>
            <a:ext cx="12191999" cy="6858000"/>
          </a:xfrm>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a:xfrm>
            <a:off x="384434" y="224947"/>
            <a:ext cx="11490325" cy="823913"/>
          </a:xfrm>
        </p:spPr>
        <p:txBody>
          <a:bodyPr/>
          <a:lstStyle/>
          <a:p>
            <a:r>
              <a:rPr lang="en-US" sz="8000" b="1" dirty="0">
                <a:solidFill>
                  <a:schemeClr val="accent5">
                    <a:lumMod val="75000"/>
                    <a:lumOff val="25000"/>
                  </a:schemeClr>
                </a:solidFill>
              </a:rPr>
              <a:t>MUTUAL</a:t>
            </a:r>
            <a:r>
              <a:rPr lang="en-US" sz="8000" b="1" dirty="0">
                <a:solidFill>
                  <a:srgbClr val="FFFF00"/>
                </a:solidFill>
              </a:rPr>
              <a:t> </a:t>
            </a:r>
            <a:r>
              <a:rPr lang="en-US" sz="8000" b="1" dirty="0">
                <a:solidFill>
                  <a:srgbClr val="FF0000"/>
                </a:solidFill>
              </a:rPr>
              <a:t>FUNDS</a:t>
            </a:r>
          </a:p>
        </p:txBody>
      </p:sp>
      <p:sp>
        <p:nvSpPr>
          <p:cNvPr id="3" name="Text Placeholder 2">
            <a:extLst>
              <a:ext uri="{FF2B5EF4-FFF2-40B4-BE49-F238E27FC236}">
                <a16:creationId xmlns:a16="http://schemas.microsoft.com/office/drawing/2014/main" id="{C0AE828D-1E63-455F-949D-0C5454A7FE88}"/>
              </a:ext>
            </a:extLst>
          </p:cNvPr>
          <p:cNvSpPr>
            <a:spLocks noGrp="1"/>
          </p:cNvSpPr>
          <p:nvPr>
            <p:ph type="body" sz="quarter" idx="12"/>
          </p:nvPr>
        </p:nvSpPr>
        <p:spPr/>
        <p:txBody>
          <a:bodyPr/>
          <a:lstStyle/>
          <a:p>
            <a:r>
              <a:rPr lang="en-US" dirty="0"/>
              <a:t>9.24.XX</a:t>
            </a:r>
          </a:p>
        </p:txBody>
      </p:sp>
      <p:pic>
        <p:nvPicPr>
          <p:cNvPr id="10" name="Picture 9" descr="logo 5.png"/>
          <p:cNvPicPr>
            <a:picLocks noChangeAspect="1"/>
          </p:cNvPicPr>
          <p:nvPr/>
        </p:nvPicPr>
        <p:blipFill>
          <a:blip r:embed="rId3"/>
          <a:stretch>
            <a:fillRect/>
          </a:stretch>
        </p:blipFill>
        <p:spPr>
          <a:xfrm>
            <a:off x="10342983" y="-242597"/>
            <a:ext cx="1849017" cy="1849017"/>
          </a:xfrm>
          <a:prstGeom prst="rect">
            <a:avLst/>
          </a:prstGeom>
        </p:spPr>
      </p:pic>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65E21E-7E4B-A84C-76FC-5AFEA8552BD1}"/>
              </a:ext>
            </a:extLst>
          </p:cNvPr>
          <p:cNvSpPr>
            <a:spLocks noGrp="1"/>
          </p:cNvSpPr>
          <p:nvPr>
            <p:ph type="sldNum" sz="quarter" idx="12"/>
          </p:nvPr>
        </p:nvSpPr>
        <p:spPr/>
        <p:txBody>
          <a:bodyPr/>
          <a:lstStyle/>
          <a:p>
            <a:fld id="{8C2E478F-E849-4A8C-AF1F-CBCC78A7CBFA}" type="slidenum">
              <a:rPr lang="en-US" smtClean="0"/>
              <a:pPr/>
              <a:t>10</a:t>
            </a:fld>
            <a:endParaRPr lang="en-US" dirty="0"/>
          </a:p>
        </p:txBody>
      </p:sp>
      <p:sp>
        <p:nvSpPr>
          <p:cNvPr id="6" name="Rectangle 5">
            <a:extLst>
              <a:ext uri="{FF2B5EF4-FFF2-40B4-BE49-F238E27FC236}">
                <a16:creationId xmlns:a16="http://schemas.microsoft.com/office/drawing/2014/main" id="{A9040C50-8B23-66D1-722B-59EDEC423125}"/>
              </a:ext>
            </a:extLst>
          </p:cNvPr>
          <p:cNvSpPr/>
          <p:nvPr/>
        </p:nvSpPr>
        <p:spPr>
          <a:xfrm>
            <a:off x="3846635" y="0"/>
            <a:ext cx="4498732"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Example of SIP</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8" name="Picture 7">
            <a:extLst>
              <a:ext uri="{FF2B5EF4-FFF2-40B4-BE49-F238E27FC236}">
                <a16:creationId xmlns:a16="http://schemas.microsoft.com/office/drawing/2014/main" id="{8DB954B0-7CFA-5120-8683-B241FCD34D90}"/>
              </a:ext>
            </a:extLst>
          </p:cNvPr>
          <p:cNvPicPr>
            <a:picLocks noChangeAspect="1"/>
          </p:cNvPicPr>
          <p:nvPr/>
        </p:nvPicPr>
        <p:blipFill>
          <a:blip r:embed="rId2"/>
          <a:stretch>
            <a:fillRect/>
          </a:stretch>
        </p:blipFill>
        <p:spPr>
          <a:xfrm>
            <a:off x="136519" y="904111"/>
            <a:ext cx="5959481" cy="5049778"/>
          </a:xfrm>
          <a:prstGeom prst="rect">
            <a:avLst/>
          </a:prstGeom>
        </p:spPr>
      </p:pic>
      <p:pic>
        <p:nvPicPr>
          <p:cNvPr id="10" name="Picture 9">
            <a:extLst>
              <a:ext uri="{FF2B5EF4-FFF2-40B4-BE49-F238E27FC236}">
                <a16:creationId xmlns:a16="http://schemas.microsoft.com/office/drawing/2014/main" id="{4872B8FD-A628-D630-2FC7-A6F2E0AB3A38}"/>
              </a:ext>
            </a:extLst>
          </p:cNvPr>
          <p:cNvPicPr>
            <a:picLocks noChangeAspect="1"/>
          </p:cNvPicPr>
          <p:nvPr/>
        </p:nvPicPr>
        <p:blipFill>
          <a:blip r:embed="rId3"/>
          <a:stretch>
            <a:fillRect/>
          </a:stretch>
        </p:blipFill>
        <p:spPr>
          <a:xfrm>
            <a:off x="5975347" y="1418525"/>
            <a:ext cx="6017870" cy="5049778"/>
          </a:xfrm>
          <a:prstGeom prst="rect">
            <a:avLst/>
          </a:prstGeom>
        </p:spPr>
      </p:pic>
    </p:spTree>
    <p:extLst>
      <p:ext uri="{BB962C8B-B14F-4D97-AF65-F5344CB8AC3E}">
        <p14:creationId xmlns:p14="http://schemas.microsoft.com/office/powerpoint/2010/main" val="171350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5BB238-E980-043C-A820-9F558D4BE31C}"/>
              </a:ext>
            </a:extLst>
          </p:cNvPr>
          <p:cNvSpPr>
            <a:spLocks noGrp="1"/>
          </p:cNvSpPr>
          <p:nvPr>
            <p:ph type="sldNum" sz="quarter" idx="12"/>
          </p:nvPr>
        </p:nvSpPr>
        <p:spPr/>
        <p:txBody>
          <a:bodyPr/>
          <a:lstStyle/>
          <a:p>
            <a:fld id="{8C2E478F-E849-4A8C-AF1F-CBCC78A7CBFA}" type="slidenum">
              <a:rPr lang="en-US" smtClean="0"/>
              <a:pPr/>
              <a:t>11</a:t>
            </a:fld>
            <a:endParaRPr lang="en-US" dirty="0"/>
          </a:p>
        </p:txBody>
      </p:sp>
      <p:sp>
        <p:nvSpPr>
          <p:cNvPr id="7" name="Rectangle 6">
            <a:extLst>
              <a:ext uri="{FF2B5EF4-FFF2-40B4-BE49-F238E27FC236}">
                <a16:creationId xmlns:a16="http://schemas.microsoft.com/office/drawing/2014/main" id="{18C1C843-5348-0ED5-6DDA-2EA59A5634C0}"/>
              </a:ext>
            </a:extLst>
          </p:cNvPr>
          <p:cNvSpPr/>
          <p:nvPr/>
        </p:nvSpPr>
        <p:spPr>
          <a:xfrm>
            <a:off x="3206964" y="93507"/>
            <a:ext cx="5068952" cy="1015663"/>
          </a:xfrm>
          <a:prstGeom prst="rect">
            <a:avLst/>
          </a:prstGeom>
          <a:noFill/>
        </p:spPr>
        <p:txBody>
          <a:bodyPr wrap="none" lIns="91440" tIns="45720" rIns="91440" bIns="45720">
            <a:spAutoFit/>
          </a:bodyPr>
          <a:lstStyle/>
          <a:p>
            <a:pPr algn="ct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IS SWP ?</a:t>
            </a:r>
            <a:endPar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a:extLst>
              <a:ext uri="{FF2B5EF4-FFF2-40B4-BE49-F238E27FC236}">
                <a16:creationId xmlns:a16="http://schemas.microsoft.com/office/drawing/2014/main" id="{0502D0C6-3396-2B4D-152D-5F6E83A0DD1B}"/>
              </a:ext>
            </a:extLst>
          </p:cNvPr>
          <p:cNvSpPr txBox="1"/>
          <p:nvPr/>
        </p:nvSpPr>
        <p:spPr>
          <a:xfrm>
            <a:off x="1166327" y="1109170"/>
            <a:ext cx="10382942" cy="2308324"/>
          </a:xfrm>
          <a:prstGeom prst="rect">
            <a:avLst/>
          </a:prstGeom>
          <a:noFill/>
        </p:spPr>
        <p:txBody>
          <a:bodyPr wrap="square" rtlCol="0">
            <a:spAutoFit/>
          </a:bodyPr>
          <a:lstStyle/>
          <a:p>
            <a:pPr algn="just"/>
            <a:r>
              <a:rPr lang="en-US" sz="2400" b="1" dirty="0">
                <a:solidFill>
                  <a:srgbClr val="FF0000"/>
                </a:solidFill>
              </a:rPr>
              <a:t>SWP</a:t>
            </a:r>
            <a:r>
              <a:rPr lang="en-US" sz="2000" b="1" dirty="0">
                <a:solidFill>
                  <a:srgbClr val="FF0000"/>
                </a:solidFill>
              </a:rPr>
              <a:t> </a:t>
            </a:r>
            <a:r>
              <a:rPr lang="en-US" sz="2000" b="1" dirty="0"/>
              <a:t>stands for Systematic Withdrawal Plan, which is a facility offered by mutual funds to investors. In an SWP, the investor can withdraw a fixed amount of money from their mutual fund investments at regular intervals, such as monthly or quarterly. The amount of withdrawal can be a fixed sum or a certain percentage of the investment.</a:t>
            </a:r>
          </a:p>
          <a:p>
            <a:pPr algn="just"/>
            <a:r>
              <a:rPr lang="en-US" sz="2000" b="1" dirty="0"/>
              <a:t>SWP is particularly useful for investors who want to generate a regular income stream from their mutual fund investments. Instead of selling off their units in one go, they can withdraw a fixed amount periodically, thus spreading out the liquidation of their investments over time</a:t>
            </a:r>
            <a:endParaRPr lang="en-IN" sz="2000" dirty="0"/>
          </a:p>
        </p:txBody>
      </p:sp>
      <p:pic>
        <p:nvPicPr>
          <p:cNvPr id="10" name="Picture 9">
            <a:extLst>
              <a:ext uri="{FF2B5EF4-FFF2-40B4-BE49-F238E27FC236}">
                <a16:creationId xmlns:a16="http://schemas.microsoft.com/office/drawing/2014/main" id="{7B29A710-9906-0151-B18F-9C121CF13C91}"/>
              </a:ext>
            </a:extLst>
          </p:cNvPr>
          <p:cNvPicPr>
            <a:picLocks noChangeAspect="1"/>
          </p:cNvPicPr>
          <p:nvPr/>
        </p:nvPicPr>
        <p:blipFill>
          <a:blip r:embed="rId2"/>
          <a:stretch>
            <a:fillRect/>
          </a:stretch>
        </p:blipFill>
        <p:spPr>
          <a:xfrm>
            <a:off x="1862137" y="3316443"/>
            <a:ext cx="7553325" cy="3448050"/>
          </a:xfrm>
          <a:prstGeom prst="rect">
            <a:avLst/>
          </a:prstGeom>
        </p:spPr>
      </p:pic>
    </p:spTree>
    <p:extLst>
      <p:ext uri="{BB962C8B-B14F-4D97-AF65-F5344CB8AC3E}">
        <p14:creationId xmlns:p14="http://schemas.microsoft.com/office/powerpoint/2010/main" val="198607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8DD43A-A12C-99F9-89A5-52397286F053}"/>
              </a:ext>
            </a:extLst>
          </p:cNvPr>
          <p:cNvSpPr/>
          <p:nvPr/>
        </p:nvSpPr>
        <p:spPr>
          <a:xfrm>
            <a:off x="3395443" y="-120897"/>
            <a:ext cx="4937698"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Example of SWP</a:t>
            </a:r>
          </a:p>
        </p:txBody>
      </p:sp>
      <p:pic>
        <p:nvPicPr>
          <p:cNvPr id="8" name="Picture 7">
            <a:extLst>
              <a:ext uri="{FF2B5EF4-FFF2-40B4-BE49-F238E27FC236}">
                <a16:creationId xmlns:a16="http://schemas.microsoft.com/office/drawing/2014/main" id="{F220B181-8BCD-587E-B302-3A6312E5D2A3}"/>
              </a:ext>
            </a:extLst>
          </p:cNvPr>
          <p:cNvPicPr>
            <a:picLocks noChangeAspect="1"/>
          </p:cNvPicPr>
          <p:nvPr/>
        </p:nvPicPr>
        <p:blipFill>
          <a:blip r:embed="rId2"/>
          <a:srcRect/>
          <a:stretch/>
        </p:blipFill>
        <p:spPr>
          <a:xfrm>
            <a:off x="2425959" y="715037"/>
            <a:ext cx="7147249" cy="6142963"/>
          </a:xfrm>
          <a:prstGeom prst="rect">
            <a:avLst/>
          </a:prstGeom>
        </p:spPr>
      </p:pic>
    </p:spTree>
    <p:extLst>
      <p:ext uri="{BB962C8B-B14F-4D97-AF65-F5344CB8AC3E}">
        <p14:creationId xmlns:p14="http://schemas.microsoft.com/office/powerpoint/2010/main" val="47020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457865-6CE4-48F7-9DE8-065695261810}"/>
              </a:ext>
              <a:ext uri="{C183D7F6-B498-43B3-948B-1728B52AA6E4}">
                <adec:decorative xmlns:adec="http://schemas.microsoft.com/office/drawing/2017/decorative" val="1"/>
              </a:ext>
            </a:extLst>
          </p:cNvPr>
          <p:cNvSpPr/>
          <p:nvPr/>
        </p:nvSpPr>
        <p:spPr>
          <a:xfrm>
            <a:off x="2719179" y="391484"/>
            <a:ext cx="6494106" cy="1063691"/>
          </a:xfrm>
          <a:prstGeom prst="rect">
            <a:avLst/>
          </a:prstGeom>
          <a:gradFill flip="none" rotWithShape="1">
            <a:gsLst>
              <a:gs pos="0">
                <a:schemeClr val="accent5"/>
              </a:gs>
              <a:gs pos="100000">
                <a:schemeClr val="accent2">
                  <a:lumMod val="98000"/>
                  <a:lumOff val="2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62668FB-51EF-473B-89E5-AB8206BF498C}"/>
              </a:ext>
            </a:extLst>
          </p:cNvPr>
          <p:cNvSpPr>
            <a:spLocks noGrp="1"/>
          </p:cNvSpPr>
          <p:nvPr>
            <p:ph type="sldNum" sz="quarter" idx="11"/>
          </p:nvPr>
        </p:nvSpPr>
        <p:spPr/>
        <p:txBody>
          <a:bodyPr/>
          <a:lstStyle/>
          <a:p>
            <a:fld id="{8C2E478F-E849-4A8C-AF1F-CBCC78A7CBFA}" type="slidenum">
              <a:rPr lang="en-US" smtClean="0"/>
              <a:pPr/>
              <a:t>13</a:t>
            </a:fld>
            <a:endParaRPr lang="en-US" dirty="0"/>
          </a:p>
        </p:txBody>
      </p:sp>
      <p:sp>
        <p:nvSpPr>
          <p:cNvPr id="8" name="Rectangle 7"/>
          <p:cNvSpPr/>
          <p:nvPr/>
        </p:nvSpPr>
        <p:spPr>
          <a:xfrm>
            <a:off x="2790779" y="410145"/>
            <a:ext cx="6350906" cy="923330"/>
          </a:xfrm>
          <a:prstGeom prst="rect">
            <a:avLst/>
          </a:prstGeom>
          <a:noFill/>
        </p:spPr>
        <p:txBody>
          <a:bodyPr wrap="non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WHAT IS LUMP SUM?</a:t>
            </a:r>
          </a:p>
        </p:txBody>
      </p:sp>
      <p:sp>
        <p:nvSpPr>
          <p:cNvPr id="10" name="TextBox 9"/>
          <p:cNvSpPr txBox="1"/>
          <p:nvPr/>
        </p:nvSpPr>
        <p:spPr>
          <a:xfrm>
            <a:off x="1001485" y="1659285"/>
            <a:ext cx="10189029" cy="4893647"/>
          </a:xfrm>
          <a:prstGeom prst="rect">
            <a:avLst/>
          </a:prstGeom>
          <a:noFill/>
        </p:spPr>
        <p:txBody>
          <a:bodyPr wrap="square" rtlCol="0">
            <a:spAutoFit/>
          </a:bodyPr>
          <a:lstStyle/>
          <a:p>
            <a:pPr algn="just"/>
            <a:r>
              <a:rPr lang="en-US" sz="2400" dirty="0"/>
              <a:t>A </a:t>
            </a:r>
            <a:r>
              <a:rPr lang="en-US" sz="2400" b="1" dirty="0"/>
              <a:t>lump sum </a:t>
            </a:r>
            <a:r>
              <a:rPr lang="en-US" sz="2400" dirty="0"/>
              <a:t>refers to a one-time, lump sum investment made into a mutual fund or other investment product, as opposed to investing smaller amounts of money over time.</a:t>
            </a:r>
          </a:p>
          <a:p>
            <a:pPr algn="just"/>
            <a:r>
              <a:rPr lang="en-US" sz="2400" dirty="0"/>
              <a:t>Investing a lump sum involves investing a large amount of money at once, which can provide the potential for higher returns in a shorter period of time. However, lump sum investing can also be riskier than investing smaller amounts over time since the entire investment is exposed to market volatility at once.</a:t>
            </a:r>
          </a:p>
          <a:p>
            <a:pPr algn="just"/>
            <a:r>
              <a:rPr lang="en-US" sz="2400" dirty="0"/>
              <a:t>Investors may choose to invest a lump sum in a mutual fund if they have a large amount of cash available for investment, such as an inheritance or a bonus, or if they believe that the market is currently favorable for investment. However, investors should also consider their investment goals, risk tolerance, and time horizon before deciding whether to invest a lump sum or to use a more gradual approach such as a SIP (Systematic Investment Plan).</a:t>
            </a:r>
          </a:p>
        </p:txBody>
      </p:sp>
    </p:spTree>
    <p:extLst>
      <p:ext uri="{BB962C8B-B14F-4D97-AF65-F5344CB8AC3E}">
        <p14:creationId xmlns:p14="http://schemas.microsoft.com/office/powerpoint/2010/main" val="212910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B2AED6-81E5-8608-F437-D40D541C8ECE}"/>
              </a:ext>
            </a:extLst>
          </p:cNvPr>
          <p:cNvSpPr>
            <a:spLocks noGrp="1"/>
          </p:cNvSpPr>
          <p:nvPr>
            <p:ph type="sldNum" sz="quarter" idx="11"/>
          </p:nvPr>
        </p:nvSpPr>
        <p:spPr/>
        <p:txBody>
          <a:bodyPr/>
          <a:lstStyle/>
          <a:p>
            <a:fld id="{8C2E478F-E849-4A8C-AF1F-CBCC78A7CBFA}" type="slidenum">
              <a:rPr lang="en-US" smtClean="0"/>
              <a:pPr/>
              <a:t>14</a:t>
            </a:fld>
            <a:endParaRPr lang="en-US" dirty="0"/>
          </a:p>
        </p:txBody>
      </p:sp>
      <p:sp>
        <p:nvSpPr>
          <p:cNvPr id="4" name="Rectangle 3">
            <a:extLst>
              <a:ext uri="{FF2B5EF4-FFF2-40B4-BE49-F238E27FC236}">
                <a16:creationId xmlns:a16="http://schemas.microsoft.com/office/drawing/2014/main" id="{47BE786F-2E7E-E94F-1095-C8BFD3EEBCA3}"/>
              </a:ext>
            </a:extLst>
          </p:cNvPr>
          <p:cNvSpPr/>
          <p:nvPr/>
        </p:nvSpPr>
        <p:spPr>
          <a:xfrm>
            <a:off x="2461431" y="-83776"/>
            <a:ext cx="6895927"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Example of LUMP SUM</a:t>
            </a:r>
          </a:p>
        </p:txBody>
      </p:sp>
      <p:pic>
        <p:nvPicPr>
          <p:cNvPr id="6" name="Picture 5">
            <a:extLst>
              <a:ext uri="{FF2B5EF4-FFF2-40B4-BE49-F238E27FC236}">
                <a16:creationId xmlns:a16="http://schemas.microsoft.com/office/drawing/2014/main" id="{30D8C11E-00E4-1A9B-023F-414C04C2CCF6}"/>
              </a:ext>
            </a:extLst>
          </p:cNvPr>
          <p:cNvPicPr>
            <a:picLocks noChangeAspect="1"/>
          </p:cNvPicPr>
          <p:nvPr/>
        </p:nvPicPr>
        <p:blipFill>
          <a:blip r:embed="rId2"/>
          <a:srcRect/>
          <a:stretch/>
        </p:blipFill>
        <p:spPr>
          <a:xfrm>
            <a:off x="2190845" y="671803"/>
            <a:ext cx="7269138" cy="5906278"/>
          </a:xfrm>
          <a:prstGeom prst="rect">
            <a:avLst/>
          </a:prstGeom>
        </p:spPr>
      </p:pic>
    </p:spTree>
    <p:extLst>
      <p:ext uri="{BB962C8B-B14F-4D97-AF65-F5344CB8AC3E}">
        <p14:creationId xmlns:p14="http://schemas.microsoft.com/office/powerpoint/2010/main" val="301507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pPr/>
              <a:t>15</a:t>
            </a:fld>
            <a:endParaRPr lang="en-US" dirty="0"/>
          </a:p>
        </p:txBody>
      </p:sp>
      <p:sp>
        <p:nvSpPr>
          <p:cNvPr id="13" name="Rectangle 12"/>
          <p:cNvSpPr/>
          <p:nvPr/>
        </p:nvSpPr>
        <p:spPr>
          <a:xfrm>
            <a:off x="3513800" y="0"/>
            <a:ext cx="4529188" cy="923330"/>
          </a:xfrm>
          <a:prstGeom prst="rect">
            <a:avLst/>
          </a:prstGeom>
          <a:noFill/>
        </p:spPr>
        <p:txBody>
          <a:bodyPr wrap="squar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WHAT IS NAV?</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7" name="TextBox 16"/>
          <p:cNvSpPr txBox="1"/>
          <p:nvPr/>
        </p:nvSpPr>
        <p:spPr>
          <a:xfrm>
            <a:off x="1231641" y="4180344"/>
            <a:ext cx="10021078" cy="2677656"/>
          </a:xfrm>
          <a:prstGeom prst="rect">
            <a:avLst/>
          </a:prstGeom>
          <a:noFill/>
        </p:spPr>
        <p:txBody>
          <a:bodyPr wrap="square" rtlCol="0">
            <a:spAutoFit/>
          </a:bodyPr>
          <a:lstStyle/>
          <a:p>
            <a:pPr algn="just"/>
            <a:r>
              <a:rPr lang="en-US" sz="2400" b="1" dirty="0"/>
              <a:t>NAV</a:t>
            </a:r>
            <a:r>
              <a:rPr lang="en-US" dirty="0"/>
              <a:t> </a:t>
            </a:r>
            <a:r>
              <a:rPr lang="en-US" sz="2400" dirty="0"/>
              <a:t>stands for Net Asset Value, and it represents the per-unit price of a mutual fund. The NAV is calculated by taking the market value of all the assets held by the mutual fund, subtracting any liabilities such as expenses or fees, and then dividing that number by the total number of outstanding units of the fund. The NAV is calculated at the end of each trading day and investors can use it to determine the current price of a mutual fund unit and to track the performance of their investment over time.</a:t>
            </a:r>
          </a:p>
        </p:txBody>
      </p:sp>
      <p:pic>
        <p:nvPicPr>
          <p:cNvPr id="20" name="Picture Placeholder 19" descr="mutual-fund-nav---ndtv_625x300_1530606259380.png"/>
          <p:cNvPicPr>
            <a:picLocks noGrp="1" noChangeAspect="1"/>
          </p:cNvPicPr>
          <p:nvPr>
            <p:ph type="pic" sz="quarter" idx="11"/>
          </p:nvPr>
        </p:nvPicPr>
        <p:blipFill>
          <a:blip r:embed="rId3"/>
          <a:srcRect t="3406" b="3406"/>
          <a:stretch>
            <a:fillRect/>
          </a:stretch>
        </p:blipFill>
        <p:spPr>
          <a:xfrm>
            <a:off x="1343608" y="784225"/>
            <a:ext cx="9144000" cy="3377228"/>
          </a:xfrm>
        </p:spPr>
      </p:pic>
    </p:spTree>
    <p:extLst>
      <p:ext uri="{BB962C8B-B14F-4D97-AF65-F5344CB8AC3E}">
        <p14:creationId xmlns:p14="http://schemas.microsoft.com/office/powerpoint/2010/main" val="1619265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a:xfrm>
            <a:off x="0" y="-811609"/>
            <a:ext cx="11002962" cy="1623218"/>
          </a:xfrm>
        </p:spPr>
        <p:txBody>
          <a:bodyPr anchor="ctr">
            <a:normAutofit/>
          </a:bodyPr>
          <a:lstStyle/>
          <a:p>
            <a:pPr algn="ctr"/>
            <a:r>
              <a:rPr lang="en-US" sz="4800" spc="300" dirty="0"/>
              <a:t> </a:t>
            </a:r>
          </a:p>
        </p:txBody>
      </p:sp>
      <p:sp>
        <p:nvSpPr>
          <p:cNvPr id="6" name="Text Placeholder 5">
            <a:extLst>
              <a:ext uri="{FF2B5EF4-FFF2-40B4-BE49-F238E27FC236}">
                <a16:creationId xmlns:a16="http://schemas.microsoft.com/office/drawing/2014/main" id="{E4A248D7-680E-4181-9558-ED00D7CEAD68}"/>
              </a:ext>
            </a:extLst>
          </p:cNvPr>
          <p:cNvSpPr>
            <a:spLocks noGrp="1"/>
          </p:cNvSpPr>
          <p:nvPr>
            <p:ph type="body" sz="quarter" idx="13"/>
          </p:nvPr>
        </p:nvSpPr>
        <p:spPr/>
        <p:txBody>
          <a:bodyPr>
            <a:normAutofit/>
          </a:bodyPr>
          <a:lstStyle/>
          <a:p>
            <a:pPr marL="0" indent="0">
              <a:lnSpc>
                <a:spcPct val="100000"/>
              </a:lnSpc>
              <a:spcBef>
                <a:spcPts val="0"/>
              </a:spcBef>
              <a:buNone/>
              <a:defRPr/>
            </a:pPr>
            <a:endParaRPr lang="en-US" sz="1400" spc="0" dirty="0"/>
          </a:p>
          <a:p>
            <a:pPr marL="0" indent="0">
              <a:lnSpc>
                <a:spcPct val="100000"/>
              </a:lnSpc>
              <a:spcBef>
                <a:spcPts val="0"/>
              </a:spcBef>
              <a:buNone/>
              <a:defRPr/>
            </a:pPr>
            <a:endParaRPr lang="en-US" spc="300" dirty="0"/>
          </a:p>
          <a:p>
            <a:endParaRPr lang="en-US" dirty="0"/>
          </a:p>
        </p:txBody>
      </p:sp>
      <p:sp>
        <p:nvSpPr>
          <p:cNvPr id="12" name="Content Placeholder 24">
            <a:extLst>
              <a:ext uri="{FF2B5EF4-FFF2-40B4-BE49-F238E27FC236}">
                <a16:creationId xmlns:a16="http://schemas.microsoft.com/office/drawing/2014/main" id="{3DD3B9ED-231E-423D-B8D7-6DE1C249CA4E}"/>
              </a:ext>
            </a:extLst>
          </p:cNvPr>
          <p:cNvSpPr txBox="1">
            <a:spLocks/>
          </p:cNvSpPr>
          <p:nvPr/>
        </p:nvSpPr>
        <p:spPr>
          <a:xfrm>
            <a:off x="4541520" y="3670301"/>
            <a:ext cx="3108960"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endParaRPr lang="en-US" sz="2400" spc="300" dirty="0"/>
          </a:p>
        </p:txBody>
      </p:sp>
      <p:sp>
        <p:nvSpPr>
          <p:cNvPr id="13" name="Content Placeholder 25">
            <a:extLst>
              <a:ext uri="{FF2B5EF4-FFF2-40B4-BE49-F238E27FC236}">
                <a16:creationId xmlns:a16="http://schemas.microsoft.com/office/drawing/2014/main" id="{184497C2-C5BB-4C07-AF14-B5D10275FC68}"/>
              </a:ext>
            </a:extLst>
          </p:cNvPr>
          <p:cNvSpPr txBox="1">
            <a:spLocks/>
          </p:cNvSpPr>
          <p:nvPr/>
        </p:nvSpPr>
        <p:spPr>
          <a:xfrm>
            <a:off x="8122920" y="3670302"/>
            <a:ext cx="3108960"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endParaRPr lang="en-US" sz="2400" spc="300" dirty="0"/>
          </a:p>
        </p:txBody>
      </p:sp>
      <p:sp>
        <p:nvSpPr>
          <p:cNvPr id="21" name="Slide Number Placeholder 20">
            <a:extLst>
              <a:ext uri="{FF2B5EF4-FFF2-40B4-BE49-F238E27FC236}">
                <a16:creationId xmlns:a16="http://schemas.microsoft.com/office/drawing/2014/main" id="{27B9B9E1-D2EC-4B8B-BC3C-67231FDDCC79}"/>
              </a:ext>
            </a:extLst>
          </p:cNvPr>
          <p:cNvSpPr>
            <a:spLocks noGrp="1"/>
          </p:cNvSpPr>
          <p:nvPr>
            <p:ph type="sldNum" sz="quarter" idx="16"/>
          </p:nvPr>
        </p:nvSpPr>
        <p:spPr/>
        <p:txBody>
          <a:bodyPr/>
          <a:lstStyle/>
          <a:p>
            <a:fld id="{8C2E478F-E849-4A8C-AF1F-CBCC78A7CBFA}" type="slidenum">
              <a:rPr lang="en-US" smtClean="0"/>
              <a:pPr/>
              <a:t>16</a:t>
            </a:fld>
            <a:endParaRPr lang="en-US" dirty="0"/>
          </a:p>
        </p:txBody>
      </p:sp>
      <p:pic>
        <p:nvPicPr>
          <p:cNvPr id="22" name="Picture Placeholder 21" descr="What-are-mutual-funds-image1-1024x683.png"/>
          <p:cNvPicPr>
            <a:picLocks noGrp="1" noChangeAspect="1"/>
          </p:cNvPicPr>
          <p:nvPr>
            <p:ph type="pic" sz="quarter" idx="12"/>
          </p:nvPr>
        </p:nvPicPr>
        <p:blipFill>
          <a:blip r:embed="rId2"/>
          <a:srcRect l="1204" r="1204"/>
          <a:stretch>
            <a:fillRect/>
          </a:stretch>
        </p:blipFill>
        <p:spPr>
          <a:xfrm>
            <a:off x="1996751" y="1017588"/>
            <a:ext cx="8546161" cy="5840412"/>
          </a:xfrm>
        </p:spPr>
      </p:pic>
      <p:sp>
        <p:nvSpPr>
          <p:cNvPr id="25" name="Rectangle 24"/>
          <p:cNvSpPr/>
          <p:nvPr/>
        </p:nvSpPr>
        <p:spPr>
          <a:xfrm>
            <a:off x="1125880" y="0"/>
            <a:ext cx="9463040"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MUTUAL FUNDS PROCESS CYCLE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14960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3376-5069-4C7B-BE6B-A3776D1B47BA}"/>
              </a:ext>
            </a:extLst>
          </p:cNvPr>
          <p:cNvSpPr>
            <a:spLocks noGrp="1"/>
          </p:cNvSpPr>
          <p:nvPr>
            <p:ph type="title"/>
          </p:nvPr>
        </p:nvSpPr>
        <p:spPr>
          <a:xfrm>
            <a:off x="0" y="0"/>
            <a:ext cx="678025" cy="544959"/>
          </a:xfrm>
        </p:spPr>
        <p:txBody>
          <a:bodyPr/>
          <a:lstStyle/>
          <a:p>
            <a:endParaRPr lang="en-US" dirty="0"/>
          </a:p>
        </p:txBody>
      </p:sp>
      <p:pic>
        <p:nvPicPr>
          <p:cNvPr id="6" name="Picture Placeholder 5" descr="person staring at blueprints on a brick wall">
            <a:extLst>
              <a:ext uri="{FF2B5EF4-FFF2-40B4-BE49-F238E27FC236}">
                <a16:creationId xmlns:a16="http://schemas.microsoft.com/office/drawing/2014/main" id="{C07C315A-7CD1-432C-92FA-6B62159B56CA}"/>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3552" t="1" r="23880" b="327"/>
          <a:stretch/>
        </p:blipFill>
        <p:spPr>
          <a:xfrm>
            <a:off x="0" y="0"/>
            <a:ext cx="5416550" cy="6858000"/>
          </a:xfrm>
        </p:spPr>
      </p:pic>
      <p:sp>
        <p:nvSpPr>
          <p:cNvPr id="16" name="Slide Number Placeholder 15">
            <a:extLst>
              <a:ext uri="{FF2B5EF4-FFF2-40B4-BE49-F238E27FC236}">
                <a16:creationId xmlns:a16="http://schemas.microsoft.com/office/drawing/2014/main" id="{7FA57D11-A25F-4772-8E50-DDB68BE8CB69}"/>
              </a:ext>
            </a:extLst>
          </p:cNvPr>
          <p:cNvSpPr>
            <a:spLocks noGrp="1"/>
          </p:cNvSpPr>
          <p:nvPr>
            <p:ph type="sldNum" sz="quarter" idx="4"/>
          </p:nvPr>
        </p:nvSpPr>
        <p:spPr/>
        <p:txBody>
          <a:bodyPr/>
          <a:lstStyle/>
          <a:p>
            <a:fld id="{8C2E478F-E849-4A8C-AF1F-CBCC78A7CBFA}" type="slidenum">
              <a:rPr lang="en-US" smtClean="0"/>
              <a:pPr/>
              <a:t>17</a:t>
            </a:fld>
            <a:endParaRPr lang="en-US" dirty="0"/>
          </a:p>
        </p:txBody>
      </p:sp>
      <p:sp>
        <p:nvSpPr>
          <p:cNvPr id="7" name="Rectangle 6"/>
          <p:cNvSpPr/>
          <p:nvPr/>
        </p:nvSpPr>
        <p:spPr>
          <a:xfrm>
            <a:off x="6195527" y="0"/>
            <a:ext cx="5381429" cy="584775"/>
          </a:xfrm>
          <a:prstGeom prst="rect">
            <a:avLst/>
          </a:prstGeom>
          <a:noFill/>
        </p:spPr>
        <p:txBody>
          <a:bodyPr wrap="square" lIns="91440" tIns="45720" rIns="91440" bIns="45720">
            <a:spAutoFit/>
          </a:bodyPr>
          <a:lstStyle/>
          <a:p>
            <a:pPr algn="ctr"/>
            <a:r>
              <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MUTUAL FUNDS SUMMARY</a:t>
            </a:r>
          </a:p>
        </p:txBody>
      </p:sp>
      <p:sp>
        <p:nvSpPr>
          <p:cNvPr id="8" name="TextBox 7"/>
          <p:cNvSpPr txBox="1"/>
          <p:nvPr/>
        </p:nvSpPr>
        <p:spPr>
          <a:xfrm>
            <a:off x="5523722" y="1061817"/>
            <a:ext cx="6668278" cy="4862870"/>
          </a:xfrm>
          <a:prstGeom prst="rect">
            <a:avLst/>
          </a:prstGeom>
          <a:noFill/>
        </p:spPr>
        <p:txBody>
          <a:bodyPr wrap="square" rtlCol="0">
            <a:spAutoFit/>
          </a:bodyPr>
          <a:lstStyle/>
          <a:p>
            <a:pPr algn="just"/>
            <a:r>
              <a:rPr lang="en-US" sz="2000" b="1" dirty="0"/>
              <a:t>Mutual funds </a:t>
            </a:r>
            <a:r>
              <a:rPr lang="en-US" dirty="0"/>
              <a:t>are investment vehicles that pool money from individual investors to purchase securities such as stocks, bonds, and other assets. The mutual fund is managed by a professional investment manager, who invests the pooled money in a diversified portfolio of securities in accordance with the fund's investment objective.</a:t>
            </a:r>
          </a:p>
          <a:p>
            <a:pPr algn="just"/>
            <a:r>
              <a:rPr lang="en-US" dirty="0"/>
              <a:t>Investors in a mutual fund purchase units of the fund, with the value of the units determined by the </a:t>
            </a:r>
            <a:r>
              <a:rPr lang="en-US" sz="2000" b="1" dirty="0"/>
              <a:t>Net asset value (NAV) </a:t>
            </a:r>
            <a:r>
              <a:rPr lang="en-US" dirty="0"/>
              <a:t>of the fund. The NAV is calculated by taking the market value of all the assets held by the mutual fund, subtracting any liabilities, and then dividing that number by the total number of outstanding units of the fund.</a:t>
            </a:r>
          </a:p>
          <a:p>
            <a:pPr algn="just"/>
            <a:r>
              <a:rPr lang="en-US" dirty="0"/>
              <a:t>Mutual funds offer several benefits to investors, including diversification, professional management, liquidity, and convenience. However, mutual funds also have risks, such as market risk and investment management risk. Investors should carefully consider their investment goals, risk tolerance, and time horizon before investing in a mutual fund.</a:t>
            </a:r>
          </a:p>
        </p:txBody>
      </p:sp>
    </p:spTree>
    <p:extLst>
      <p:ext uri="{BB962C8B-B14F-4D97-AF65-F5344CB8AC3E}">
        <p14:creationId xmlns:p14="http://schemas.microsoft.com/office/powerpoint/2010/main" val="351689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667001" y="-2666999"/>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dirty="0"/>
              <a:t>THANK YOU</a:t>
            </a:r>
          </a:p>
        </p:txBody>
      </p:sp>
      <p:pic>
        <p:nvPicPr>
          <p:cNvPr id="24" name="Online Image Placeholder 23" descr="User">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pic>
        <p:nvPicPr>
          <p:cNvPr id="12" name="Online Image Placeholder 11" descr="Smart Phone">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30873" y="3118670"/>
            <a:ext cx="730250" cy="730250"/>
          </a:xfrm>
        </p:spPr>
      </p:pic>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p:txBody>
          <a:bodyPr/>
          <a:lstStyle/>
          <a:p>
            <a:r>
              <a:rPr lang="en-US" dirty="0"/>
              <a:t>Mind Vista Fund</a:t>
            </a:r>
          </a:p>
        </p:txBody>
      </p:sp>
      <p:sp>
        <p:nvSpPr>
          <p:cNvPr id="9" name="Text Placeholder 8">
            <a:extLst>
              <a:ext uri="{FF2B5EF4-FFF2-40B4-BE49-F238E27FC236}">
                <a16:creationId xmlns:a16="http://schemas.microsoft.com/office/drawing/2014/main" id="{9E2524A0-105C-4170-BB48-CD0756FB3DFE}"/>
              </a:ext>
            </a:extLst>
          </p:cNvPr>
          <p:cNvSpPr>
            <a:spLocks noGrp="1"/>
          </p:cNvSpPr>
          <p:nvPr>
            <p:ph type="body" sz="quarter" idx="17"/>
          </p:nvPr>
        </p:nvSpPr>
        <p:spPr/>
        <p:txBody>
          <a:bodyPr/>
          <a:lstStyle/>
          <a:p>
            <a:r>
              <a:rPr lang="en-US" dirty="0"/>
              <a:t>8445914250</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a:xfrm>
            <a:off x="8304245" y="3903126"/>
            <a:ext cx="3601616" cy="967454"/>
          </a:xfrm>
        </p:spPr>
        <p:txBody>
          <a:bodyPr>
            <a:normAutofit/>
          </a:bodyPr>
          <a:lstStyle/>
          <a:p>
            <a:r>
              <a:rPr lang="en-US" dirty="0"/>
              <a:t>mindvistafund@gmail.com</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p:txBody>
          <a:bodyPr/>
          <a:lstStyle/>
          <a:p>
            <a:r>
              <a:rPr lang="en-US" dirty="0"/>
              <a:t>www.mindvistafund.com</a:t>
            </a:r>
          </a:p>
        </p:txBody>
      </p:sp>
    </p:spTree>
    <p:extLst>
      <p:ext uri="{BB962C8B-B14F-4D97-AF65-F5344CB8AC3E}">
        <p14:creationId xmlns:p14="http://schemas.microsoft.com/office/powerpoint/2010/main" val="92772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roup of people at a conference table">
            <a:extLst>
              <a:ext uri="{FF2B5EF4-FFF2-40B4-BE49-F238E27FC236}">
                <a16:creationId xmlns:a16="http://schemas.microsoft.com/office/drawing/2014/main" id="{BB76F5AB-0940-46E1-85F9-6A870D7D04C9}"/>
              </a:ext>
            </a:extLst>
          </p:cNvPr>
          <p:cNvPicPr>
            <a:picLocks noGrp="1" noChangeAspect="1"/>
          </p:cNvPicPr>
          <p:nvPr>
            <p:ph type="pic" sz="quarter" idx="13"/>
          </p:nvPr>
        </p:nvPicPr>
        <p:blipFill>
          <a:blip r:embed="rId2"/>
          <a:stretch>
            <a:fillRect/>
          </a:stretch>
        </p:blipFill>
        <p:spPr>
          <a:xfrm>
            <a:off x="0" y="0"/>
            <a:ext cx="6096000" cy="6858000"/>
          </a:xfrm>
        </p:spPr>
      </p:pic>
      <p:sp>
        <p:nvSpPr>
          <p:cNvPr id="6" name="Text Placeholder 5">
            <a:extLst>
              <a:ext uri="{FF2B5EF4-FFF2-40B4-BE49-F238E27FC236}">
                <a16:creationId xmlns:a16="http://schemas.microsoft.com/office/drawing/2014/main" id="{F3C89A40-EEAA-43AB-9A3A-B2CFDE450F1B}"/>
              </a:ext>
            </a:extLst>
          </p:cNvPr>
          <p:cNvSpPr>
            <a:spLocks noGrp="1"/>
          </p:cNvSpPr>
          <p:nvPr>
            <p:ph type="body" sz="quarter" idx="15"/>
          </p:nvPr>
        </p:nvSpPr>
        <p:spPr>
          <a:xfrm>
            <a:off x="6172200" y="2057400"/>
            <a:ext cx="4978763" cy="4196443"/>
          </a:xfrm>
        </p:spPr>
        <p:txBody>
          <a:bodyPr/>
          <a:lstStyle/>
          <a:p>
            <a:r>
              <a:rPr lang="en-US" b="1" dirty="0"/>
              <a:t>INTRODUCTION</a:t>
            </a:r>
          </a:p>
          <a:p>
            <a:r>
              <a:rPr lang="en-US" b="1" dirty="0"/>
              <a:t>TYPES OF MUTUAL FUNDS</a:t>
            </a:r>
          </a:p>
          <a:p>
            <a:r>
              <a:rPr lang="en-US" b="1" dirty="0"/>
              <a:t>ADVANTAGES OF MUTUAL FUNDS</a:t>
            </a:r>
          </a:p>
          <a:p>
            <a:r>
              <a:rPr lang="en-US" b="1" dirty="0"/>
              <a:t>MYTHs ABOUT MUTUAL FUNDS</a:t>
            </a:r>
          </a:p>
          <a:p>
            <a:r>
              <a:rPr lang="en-US" b="1" dirty="0"/>
              <a:t>FACTS ABOUT MUTUAL FUNDS</a:t>
            </a:r>
          </a:p>
          <a:p>
            <a:endParaRPr lang="en-US" dirty="0"/>
          </a:p>
        </p:txBody>
      </p:sp>
      <p:sp>
        <p:nvSpPr>
          <p:cNvPr id="7" name="Slide Number Placeholder 6">
            <a:extLst>
              <a:ext uri="{FF2B5EF4-FFF2-40B4-BE49-F238E27FC236}">
                <a16:creationId xmlns:a16="http://schemas.microsoft.com/office/drawing/2014/main" id="{F29F8048-1E86-48F4-B246-D2F8C54B7EB1}"/>
              </a:ext>
            </a:extLst>
          </p:cNvPr>
          <p:cNvSpPr>
            <a:spLocks noGrp="1"/>
          </p:cNvSpPr>
          <p:nvPr>
            <p:ph type="sldNum" sz="quarter" idx="12"/>
          </p:nvPr>
        </p:nvSpPr>
        <p:spPr/>
        <p:txBody>
          <a:bodyPr/>
          <a:lstStyle/>
          <a:p>
            <a:fld id="{8C2E478F-E849-4A8C-AF1F-CBCC78A7CBFA}" type="slidenum">
              <a:rPr lang="en-US" smtClean="0"/>
              <a:pPr/>
              <a:t>2</a:t>
            </a:fld>
            <a:endParaRPr lang="en-US" dirty="0"/>
          </a:p>
        </p:txBody>
      </p:sp>
      <p:sp>
        <p:nvSpPr>
          <p:cNvPr id="9" name="Rectangle 8"/>
          <p:cNvSpPr/>
          <p:nvPr/>
        </p:nvSpPr>
        <p:spPr>
          <a:xfrm>
            <a:off x="6215729" y="207806"/>
            <a:ext cx="4878901"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MUTUAL FUNDS</a:t>
            </a:r>
          </a:p>
        </p:txBody>
      </p:sp>
    </p:spTree>
    <p:extLst>
      <p:ext uri="{BB962C8B-B14F-4D97-AF65-F5344CB8AC3E}">
        <p14:creationId xmlns:p14="http://schemas.microsoft.com/office/powerpoint/2010/main" val="164909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p:txBody>
          <a:bodyPr/>
          <a:lstStyle/>
          <a:p>
            <a:r>
              <a:rPr lang="en-US" b="1" dirty="0"/>
              <a:t>INTRODUCTION</a:t>
            </a:r>
          </a:p>
        </p:txBody>
      </p:sp>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6225539" y="1546138"/>
            <a:ext cx="3017520" cy="464871"/>
          </a:xfrm>
        </p:spPr>
        <p:txBody>
          <a:bodyPr/>
          <a:lstStyle/>
          <a:p>
            <a:r>
              <a:t>WHAT IS MUTUAL FUNDS</a:t>
            </a:r>
            <a:endParaRPr lang="en-US" dirty="0"/>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6095999" y="2361077"/>
            <a:ext cx="5819193" cy="3545199"/>
          </a:xfrm>
        </p:spPr>
        <p:txBody>
          <a:bodyPr>
            <a:normAutofit fontScale="92500" lnSpcReduction="10000"/>
          </a:bodyPr>
          <a:lstStyle/>
          <a:p>
            <a:pPr marL="0" indent="0">
              <a:lnSpc>
                <a:spcPct val="100000"/>
              </a:lnSpc>
              <a:buNone/>
            </a:pPr>
            <a:r>
              <a:rPr lang="en-IN" sz="1900" b="1" dirty="0">
                <a:solidFill>
                  <a:schemeClr val="accent5">
                    <a:lumMod val="75000"/>
                    <a:lumOff val="25000"/>
                  </a:schemeClr>
                </a:solidFill>
              </a:rPr>
              <a:t>A mutual fund is a pool of money managed by a professional Fund Manager.</a:t>
            </a:r>
          </a:p>
          <a:p>
            <a:pPr marL="0" indent="0" algn="just">
              <a:lnSpc>
                <a:spcPct val="100000"/>
              </a:lnSpc>
              <a:buNone/>
            </a:pPr>
            <a:r>
              <a:rPr lang="en-IN" sz="2000" b="1" dirty="0">
                <a:solidFill>
                  <a:schemeClr val="accent3"/>
                </a:solidFill>
              </a:rPr>
              <a:t>It is a trust that collects money from a number of investors who share a common investment objective and invests the same in equities, bonds, money market instruments and/or other securities. And the income / gains generated from this collective investment is distributed proportionately amongst the investors after deducting applicable expenses and levies, by calculating a scheme’s “Net Asset Value” or NAV. Simply put, the money pooled in by a large number of investors is what makes up a Mutual Fund.</a:t>
            </a:r>
            <a:endParaRPr lang="en-US" sz="2000" b="1" dirty="0">
              <a:solidFill>
                <a:schemeClr val="accent3"/>
              </a:solidFill>
              <a:cs typeface="Biome Light" panose="020B0303030204020804" pitchFamily="34" charset="0"/>
            </a:endParaRPr>
          </a:p>
          <a:p>
            <a:pPr marL="0" indent="0">
              <a:buNone/>
            </a:pPr>
            <a:endParaRPr lang="en-US" sz="1800" dirty="0"/>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pPr/>
              <a:t>3</a:t>
            </a:fld>
            <a:endParaRPr lang="en-US" dirty="0"/>
          </a:p>
        </p:txBody>
      </p:sp>
      <p:pic>
        <p:nvPicPr>
          <p:cNvPr id="5" name="Picture Placeholder 4" descr="table with various people working on their laptops">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p:blipFill>
        <p:spPr>
          <a:xfrm>
            <a:off x="0" y="0"/>
            <a:ext cx="5915608" cy="6858000"/>
          </a:xfrm>
          <a:prstGeom prst="rect">
            <a:avLst/>
          </a:prstGeom>
          <a:noFill/>
          <a:ln>
            <a:noFill/>
          </a:ln>
        </p:spPr>
      </p:pic>
    </p:spTree>
    <p:extLst>
      <p:ext uri="{BB962C8B-B14F-4D97-AF65-F5344CB8AC3E}">
        <p14:creationId xmlns:p14="http://schemas.microsoft.com/office/powerpoint/2010/main" val="132537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56CAF1-214F-4566-9B0D-DACA1063E8C8}"/>
              </a:ext>
            </a:extLst>
          </p:cNvPr>
          <p:cNvSpPr>
            <a:spLocks noGrp="1"/>
          </p:cNvSpPr>
          <p:nvPr>
            <p:ph type="body" idx="1"/>
          </p:nvPr>
        </p:nvSpPr>
        <p:spPr>
          <a:xfrm>
            <a:off x="0" y="1679510"/>
            <a:ext cx="45719" cy="74645"/>
          </a:xfrm>
        </p:spPr>
        <p:txBody>
          <a:bodyPr/>
          <a:lstStyle/>
          <a:p>
            <a:endParaRPr lang="en-US" dirty="0"/>
          </a:p>
        </p:txBody>
      </p:sp>
      <p:sp>
        <p:nvSpPr>
          <p:cNvPr id="6" name="Slide Number Placeholder 5">
            <a:extLst>
              <a:ext uri="{FF2B5EF4-FFF2-40B4-BE49-F238E27FC236}">
                <a16:creationId xmlns:a16="http://schemas.microsoft.com/office/drawing/2014/main" id="{FC6A5C12-E784-444E-B868-DE2AE85742BB}"/>
              </a:ext>
            </a:extLst>
          </p:cNvPr>
          <p:cNvSpPr>
            <a:spLocks noGrp="1"/>
          </p:cNvSpPr>
          <p:nvPr>
            <p:ph type="sldNum" sz="quarter" idx="12"/>
          </p:nvPr>
        </p:nvSpPr>
        <p:spPr/>
        <p:txBody>
          <a:bodyPr/>
          <a:lstStyle/>
          <a:p>
            <a:fld id="{8C2E478F-E849-4A8C-AF1F-CBCC78A7CBFA}" type="slidenum">
              <a:rPr lang="en-US" smtClean="0"/>
              <a:pPr/>
              <a:t>4</a:t>
            </a:fld>
            <a:endParaRPr lang="en-US" dirty="0"/>
          </a:p>
        </p:txBody>
      </p:sp>
      <p:pic>
        <p:nvPicPr>
          <p:cNvPr id="7" name="Picture 6" descr="Mind Map Brainstorm Whiteboard in Colorful Style.png"/>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476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A247-2F35-4FB8-903D-FB32D7B852D9}"/>
              </a:ext>
            </a:extLst>
          </p:cNvPr>
          <p:cNvSpPr>
            <a:spLocks noGrp="1"/>
          </p:cNvSpPr>
          <p:nvPr>
            <p:ph type="title"/>
          </p:nvPr>
        </p:nvSpPr>
        <p:spPr>
          <a:xfrm>
            <a:off x="426568" y="0"/>
            <a:ext cx="11002962" cy="823913"/>
          </a:xfrm>
        </p:spPr>
        <p:txBody>
          <a:bodyPr/>
          <a:lstStyle/>
          <a:p>
            <a:br>
              <a:rPr lang="en-US" b="1" dirty="0">
                <a:solidFill>
                  <a:schemeClr val="accent5">
                    <a:lumMod val="50000"/>
                    <a:lumOff val="50000"/>
                  </a:schemeClr>
                </a:solidFill>
              </a:rPr>
            </a:br>
            <a:r>
              <a:rPr lang="en-US" b="1" dirty="0">
                <a:solidFill>
                  <a:schemeClr val="accent5">
                    <a:lumMod val="50000"/>
                    <a:lumOff val="50000"/>
                  </a:schemeClr>
                </a:solidFill>
              </a:rPr>
              <a:t>ADVANTAGES OF MUTUAL FUNDS</a:t>
            </a:r>
          </a:p>
        </p:txBody>
      </p:sp>
      <p:sp>
        <p:nvSpPr>
          <p:cNvPr id="3" name="Slide Number Placeholder 2">
            <a:extLst>
              <a:ext uri="{FF2B5EF4-FFF2-40B4-BE49-F238E27FC236}">
                <a16:creationId xmlns:a16="http://schemas.microsoft.com/office/drawing/2014/main" id="{FBDE7135-9153-4AEB-AC1F-4B951B7A76F2}"/>
              </a:ext>
            </a:extLst>
          </p:cNvPr>
          <p:cNvSpPr>
            <a:spLocks noGrp="1"/>
          </p:cNvSpPr>
          <p:nvPr>
            <p:ph type="sldNum" sz="quarter" idx="11"/>
          </p:nvPr>
        </p:nvSpPr>
        <p:spPr/>
        <p:txBody>
          <a:bodyPr/>
          <a:lstStyle/>
          <a:p>
            <a:fld id="{8C2E478F-E849-4A8C-AF1F-CBCC78A7CBFA}" type="slidenum">
              <a:rPr lang="en-US" smtClean="0"/>
              <a:pPr/>
              <a:t>5</a:t>
            </a:fld>
            <a:endParaRPr lang="en-US" dirty="0"/>
          </a:p>
        </p:txBody>
      </p:sp>
      <p:sp>
        <p:nvSpPr>
          <p:cNvPr id="5" name="TextBox 4"/>
          <p:cNvSpPr txBox="1"/>
          <p:nvPr/>
        </p:nvSpPr>
        <p:spPr>
          <a:xfrm>
            <a:off x="1048139" y="1247295"/>
            <a:ext cx="10095723" cy="1785104"/>
          </a:xfrm>
          <a:prstGeom prst="rect">
            <a:avLst/>
          </a:prstGeom>
          <a:noFill/>
        </p:spPr>
        <p:txBody>
          <a:bodyPr wrap="square" rtlCol="0">
            <a:spAutoFit/>
          </a:bodyPr>
          <a:lstStyle/>
          <a:p>
            <a:pPr>
              <a:buFont typeface="Wingdings" pitchFamily="2" charset="2"/>
              <a:buChar char="v"/>
            </a:pPr>
            <a:r>
              <a:rPr lang="en-US" sz="2200" b="1" dirty="0"/>
              <a:t>Diversification</a:t>
            </a:r>
            <a:r>
              <a:rPr lang="en-US" sz="2200" dirty="0"/>
              <a:t>: </a:t>
            </a:r>
          </a:p>
          <a:p>
            <a:pPr algn="just"/>
            <a:r>
              <a:rPr lang="en-US" sz="2200" dirty="0"/>
              <a:t>Mutual funds invest in a wide range of securities, such as stocks, bonds, and other assets, which provides investors with diversification. This means that investors can spread their risk across several investments, reducing the impact of any one investment on their portfolio.</a:t>
            </a:r>
          </a:p>
        </p:txBody>
      </p:sp>
      <p:sp>
        <p:nvSpPr>
          <p:cNvPr id="7" name="TextBox 6"/>
          <p:cNvSpPr txBox="1"/>
          <p:nvPr/>
        </p:nvSpPr>
        <p:spPr>
          <a:xfrm>
            <a:off x="1048138" y="3186287"/>
            <a:ext cx="10095722" cy="1785104"/>
          </a:xfrm>
          <a:prstGeom prst="rect">
            <a:avLst/>
          </a:prstGeom>
          <a:noFill/>
        </p:spPr>
        <p:txBody>
          <a:bodyPr wrap="square" rtlCol="0">
            <a:spAutoFit/>
          </a:bodyPr>
          <a:lstStyle/>
          <a:p>
            <a:pPr>
              <a:buFont typeface="Wingdings" pitchFamily="2" charset="2"/>
              <a:buChar char="v"/>
            </a:pPr>
            <a:r>
              <a:rPr lang="en-US" sz="2200" b="1" dirty="0"/>
              <a:t>Professional Management</a:t>
            </a:r>
            <a:r>
              <a:rPr lang="en-US" sz="2200" dirty="0"/>
              <a:t>: </a:t>
            </a:r>
          </a:p>
          <a:p>
            <a:pPr algn="just"/>
            <a:r>
              <a:rPr lang="en-US" sz="2200" dirty="0"/>
              <a:t>Mutual funds are managed by professional fund managers who have expertise in selecting investments and managing portfolios. These managers have access to research, information, and analysis that individual investors may not have, which can help to generate higher returns.</a:t>
            </a:r>
          </a:p>
        </p:txBody>
      </p:sp>
      <p:sp>
        <p:nvSpPr>
          <p:cNvPr id="8" name="TextBox 7"/>
          <p:cNvSpPr txBox="1"/>
          <p:nvPr/>
        </p:nvSpPr>
        <p:spPr>
          <a:xfrm>
            <a:off x="1048139" y="5170120"/>
            <a:ext cx="10095722" cy="1723549"/>
          </a:xfrm>
          <a:prstGeom prst="rect">
            <a:avLst/>
          </a:prstGeom>
          <a:noFill/>
        </p:spPr>
        <p:txBody>
          <a:bodyPr wrap="square" rtlCol="0">
            <a:spAutoFit/>
          </a:bodyPr>
          <a:lstStyle/>
          <a:p>
            <a:pPr>
              <a:buFont typeface="Wingdings" pitchFamily="2" charset="2"/>
              <a:buChar char="v"/>
            </a:pPr>
            <a:r>
              <a:rPr lang="en-US" sz="2200" b="1" dirty="0"/>
              <a:t>Low minimum investment</a:t>
            </a:r>
            <a:r>
              <a:rPr lang="en-US" sz="2200" dirty="0"/>
              <a:t>: </a:t>
            </a:r>
          </a:p>
          <a:p>
            <a:pPr algn="just"/>
            <a:r>
              <a:rPr lang="en-US" sz="2200" dirty="0"/>
              <a:t>Many mutual funds have low minimum investment requirements, making them accessible to investors with limited funds.</a:t>
            </a:r>
          </a:p>
          <a:p>
            <a:pPr algn="just"/>
            <a:endParaRPr lang="en-US" sz="2000" dirty="0"/>
          </a:p>
          <a:p>
            <a:endParaRPr lang="en-US" sz="2000" dirty="0"/>
          </a:p>
        </p:txBody>
      </p:sp>
    </p:spTree>
    <p:extLst>
      <p:ext uri="{BB962C8B-B14F-4D97-AF65-F5344CB8AC3E}">
        <p14:creationId xmlns:p14="http://schemas.microsoft.com/office/powerpoint/2010/main" val="86947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2F439-9B68-4159-977F-8EC563FB1552}"/>
              </a:ext>
            </a:extLst>
          </p:cNvPr>
          <p:cNvSpPr>
            <a:spLocks noGrp="1"/>
          </p:cNvSpPr>
          <p:nvPr>
            <p:ph type="sldNum" sz="quarter" idx="11"/>
          </p:nvPr>
        </p:nvSpPr>
        <p:spPr/>
        <p:txBody>
          <a:bodyPr/>
          <a:lstStyle/>
          <a:p>
            <a:fld id="{8C2E478F-E849-4A8C-AF1F-CBCC78A7CBFA}" type="slidenum">
              <a:rPr lang="en-US" smtClean="0"/>
              <a:pPr/>
              <a:t>6</a:t>
            </a:fld>
            <a:endParaRPr lang="en-US" dirty="0"/>
          </a:p>
        </p:txBody>
      </p:sp>
      <p:sp>
        <p:nvSpPr>
          <p:cNvPr id="8" name="TextBox 7"/>
          <p:cNvSpPr txBox="1"/>
          <p:nvPr/>
        </p:nvSpPr>
        <p:spPr>
          <a:xfrm>
            <a:off x="1127591" y="1861035"/>
            <a:ext cx="9106677" cy="1446550"/>
          </a:xfrm>
          <a:prstGeom prst="rect">
            <a:avLst/>
          </a:prstGeom>
          <a:noFill/>
        </p:spPr>
        <p:txBody>
          <a:bodyPr wrap="square" rtlCol="0">
            <a:spAutoFit/>
          </a:bodyPr>
          <a:lstStyle/>
          <a:p>
            <a:pPr>
              <a:buFont typeface="Wingdings" pitchFamily="2" charset="2"/>
              <a:buChar char="v"/>
            </a:pPr>
            <a:r>
              <a:rPr lang="en-US" sz="2200" b="1" dirty="0"/>
              <a:t>Convenience</a:t>
            </a:r>
            <a:r>
              <a:rPr lang="en-US" sz="2200" dirty="0"/>
              <a:t>:</a:t>
            </a:r>
          </a:p>
          <a:p>
            <a:pPr algn="just"/>
            <a:r>
              <a:rPr lang="en-US" sz="2200" dirty="0"/>
              <a:t> Mutual funds are easy to buy and sell, and they offer investors the ability to invest in a range of assets without having to manage each individual investment themselves.</a:t>
            </a:r>
          </a:p>
        </p:txBody>
      </p:sp>
      <p:sp>
        <p:nvSpPr>
          <p:cNvPr id="11" name="TextBox 10"/>
          <p:cNvSpPr txBox="1"/>
          <p:nvPr/>
        </p:nvSpPr>
        <p:spPr>
          <a:xfrm>
            <a:off x="1127591" y="3420800"/>
            <a:ext cx="8677470" cy="1446550"/>
          </a:xfrm>
          <a:prstGeom prst="rect">
            <a:avLst/>
          </a:prstGeom>
          <a:noFill/>
        </p:spPr>
        <p:txBody>
          <a:bodyPr wrap="square" rtlCol="0">
            <a:spAutoFit/>
          </a:bodyPr>
          <a:lstStyle/>
          <a:p>
            <a:pPr>
              <a:buFont typeface="Wingdings" pitchFamily="2" charset="2"/>
              <a:buChar char="v"/>
            </a:pPr>
            <a:r>
              <a:rPr lang="en-US" sz="2200" b="1" dirty="0"/>
              <a:t>Cost-effective</a:t>
            </a:r>
            <a:r>
              <a:rPr lang="en-US" sz="2200" dirty="0"/>
              <a:t>: </a:t>
            </a:r>
          </a:p>
          <a:p>
            <a:pPr algn="just"/>
            <a:r>
              <a:rPr lang="en-US" sz="2200" dirty="0"/>
              <a:t>Mutual funds can be a cost-effective investment option, as they can provide investors with access to a diversified portfolio at a lower cost than if they were to invest in each asset individually.</a:t>
            </a:r>
          </a:p>
        </p:txBody>
      </p:sp>
      <p:sp>
        <p:nvSpPr>
          <p:cNvPr id="13" name="TextBox 12"/>
          <p:cNvSpPr txBox="1"/>
          <p:nvPr/>
        </p:nvSpPr>
        <p:spPr>
          <a:xfrm>
            <a:off x="1127591" y="5021378"/>
            <a:ext cx="8136294" cy="1446550"/>
          </a:xfrm>
          <a:prstGeom prst="rect">
            <a:avLst/>
          </a:prstGeom>
          <a:noFill/>
        </p:spPr>
        <p:txBody>
          <a:bodyPr wrap="square" rtlCol="0">
            <a:spAutoFit/>
          </a:bodyPr>
          <a:lstStyle/>
          <a:p>
            <a:pPr>
              <a:buFont typeface="Wingdings" pitchFamily="2" charset="2"/>
              <a:buChar char="v"/>
            </a:pPr>
            <a:r>
              <a:rPr lang="en-US" sz="2200" b="1" dirty="0"/>
              <a:t>Transparency</a:t>
            </a:r>
            <a:r>
              <a:rPr lang="en-US" sz="2200" dirty="0"/>
              <a:t>: </a:t>
            </a:r>
          </a:p>
          <a:p>
            <a:pPr algn="just"/>
            <a:r>
              <a:rPr lang="en-US" sz="2200" dirty="0"/>
              <a:t>Mutual funds are required to provide regular reports and updates to investors, which provides transparency and helps investors make informed decisions about their investments.</a:t>
            </a:r>
          </a:p>
        </p:txBody>
      </p:sp>
      <p:sp>
        <p:nvSpPr>
          <p:cNvPr id="9" name="TextBox 8"/>
          <p:cNvSpPr txBox="1"/>
          <p:nvPr/>
        </p:nvSpPr>
        <p:spPr>
          <a:xfrm>
            <a:off x="1127591" y="389059"/>
            <a:ext cx="8340438" cy="1446550"/>
          </a:xfrm>
          <a:prstGeom prst="rect">
            <a:avLst/>
          </a:prstGeom>
          <a:noFill/>
        </p:spPr>
        <p:txBody>
          <a:bodyPr wrap="square" rtlCol="0">
            <a:spAutoFit/>
          </a:bodyPr>
          <a:lstStyle/>
          <a:p>
            <a:pPr>
              <a:buFont typeface="Wingdings" pitchFamily="2" charset="2"/>
              <a:buChar char="v"/>
            </a:pPr>
            <a:r>
              <a:rPr lang="en-US" sz="2200" b="1" dirty="0"/>
              <a:t>Liquidity</a:t>
            </a:r>
            <a:r>
              <a:rPr lang="en-US" sz="2200" dirty="0"/>
              <a:t>:</a:t>
            </a:r>
          </a:p>
          <a:p>
            <a:pPr algn="just"/>
            <a:r>
              <a:rPr lang="en-US" sz="2200" dirty="0"/>
              <a:t>Mutual funds are generally very liquid, which means investors can easily buy and sell shares. This provides investors with flexibility and the ability to quickly access their funds when needed.</a:t>
            </a:r>
          </a:p>
        </p:txBody>
      </p:sp>
    </p:spTree>
    <p:extLst>
      <p:ext uri="{BB962C8B-B14F-4D97-AF65-F5344CB8AC3E}">
        <p14:creationId xmlns:p14="http://schemas.microsoft.com/office/powerpoint/2010/main" val="277909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close up of computer code">
            <a:extLst>
              <a:ext uri="{FF2B5EF4-FFF2-40B4-BE49-F238E27FC236}">
                <a16:creationId xmlns:a16="http://schemas.microsoft.com/office/drawing/2014/main" id="{1D5DB266-C804-437C-AED7-3D057820D244}"/>
              </a:ext>
            </a:extLst>
          </p:cNvPr>
          <p:cNvPicPr>
            <a:picLocks noGrp="1" noChangeAspect="1"/>
          </p:cNvPicPr>
          <p:nvPr>
            <p:ph type="pic" sz="quarter" idx="10"/>
          </p:nvPr>
        </p:nvPicPr>
        <p:blipFill>
          <a:blip r:embed="rId2"/>
          <a:stretch>
            <a:fillRect/>
          </a:stretch>
        </p:blipFill>
        <p:spPr>
          <a:xfrm>
            <a:off x="0" y="-362235"/>
            <a:ext cx="12192000" cy="7220235"/>
          </a:xfrm>
        </p:spPr>
      </p:pic>
      <p:sp>
        <p:nvSpPr>
          <p:cNvPr id="5" name="Title 4">
            <a:extLst>
              <a:ext uri="{FF2B5EF4-FFF2-40B4-BE49-F238E27FC236}">
                <a16:creationId xmlns:a16="http://schemas.microsoft.com/office/drawing/2014/main" id="{14AB6F96-E5E8-4B40-A18C-2D078D1C2D4F}"/>
              </a:ext>
            </a:extLst>
          </p:cNvPr>
          <p:cNvSpPr>
            <a:spLocks noGrp="1"/>
          </p:cNvSpPr>
          <p:nvPr>
            <p:ph type="title"/>
          </p:nvPr>
        </p:nvSpPr>
        <p:spPr>
          <a:xfrm>
            <a:off x="1892558" y="333715"/>
            <a:ext cx="7363409" cy="599345"/>
          </a:xfrm>
        </p:spPr>
        <p:txBody>
          <a:bodyPr>
            <a:normAutofit/>
          </a:bodyPr>
          <a:lstStyle/>
          <a:p>
            <a:r>
              <a:rPr lang="en-US" sz="2000" dirty="0"/>
              <a:t>MYTHS ABOUT MUTUAL FUNDS</a:t>
            </a:r>
          </a:p>
        </p:txBody>
      </p:sp>
      <p:sp>
        <p:nvSpPr>
          <p:cNvPr id="7" name="TextBox 6"/>
          <p:cNvSpPr txBox="1"/>
          <p:nvPr/>
        </p:nvSpPr>
        <p:spPr>
          <a:xfrm>
            <a:off x="360785" y="964025"/>
            <a:ext cx="11495313" cy="4962897"/>
          </a:xfrm>
          <a:prstGeom prst="rect">
            <a:avLst/>
          </a:prstGeom>
          <a:noFill/>
        </p:spPr>
        <p:txBody>
          <a:bodyPr wrap="square" rtlCol="0">
            <a:spAutoFit/>
          </a:bodyPr>
          <a:lstStyle/>
          <a:p>
            <a:endParaRPr lang="en-US" sz="700" b="1" dirty="0">
              <a:solidFill>
                <a:schemeClr val="accent5">
                  <a:lumMod val="75000"/>
                  <a:lumOff val="25000"/>
                </a:schemeClr>
              </a:solidFill>
            </a:endParaRPr>
          </a:p>
          <a:p>
            <a:r>
              <a:rPr lang="en-US" sz="2400" b="1" dirty="0">
                <a:solidFill>
                  <a:schemeClr val="accent5">
                    <a:lumMod val="75000"/>
                    <a:lumOff val="25000"/>
                  </a:schemeClr>
                </a:solidFill>
              </a:rPr>
              <a:t>Mutual funds are only for wealthy investors</a:t>
            </a:r>
            <a:r>
              <a:rPr lang="en-US" dirty="0">
                <a:solidFill>
                  <a:schemeClr val="accent5">
                    <a:lumMod val="75000"/>
                    <a:lumOff val="25000"/>
                  </a:schemeClr>
                </a:solidFill>
              </a:rPr>
              <a:t>: 					                 </a:t>
            </a:r>
            <a:r>
              <a:rPr lang="en-US" sz="2000" dirty="0">
                <a:solidFill>
                  <a:schemeClr val="accent5">
                    <a:lumMod val="75000"/>
                    <a:lumOff val="25000"/>
                  </a:schemeClr>
                </a:solidFill>
              </a:rPr>
              <a:t>Many mutual funds have low minimum investment requirements.</a:t>
            </a:r>
          </a:p>
          <a:p>
            <a:endParaRPr lang="en-US" sz="800" dirty="0">
              <a:solidFill>
                <a:schemeClr val="accent5">
                  <a:lumMod val="75000"/>
                  <a:lumOff val="25000"/>
                </a:schemeClr>
              </a:solidFill>
            </a:endParaRPr>
          </a:p>
          <a:p>
            <a:r>
              <a:rPr lang="en-US" sz="2400" b="1" dirty="0">
                <a:solidFill>
                  <a:schemeClr val="accent5">
                    <a:lumMod val="75000"/>
                    <a:lumOff val="25000"/>
                  </a:schemeClr>
                </a:solidFill>
              </a:rPr>
              <a:t>Mutual funds are too risky</a:t>
            </a:r>
            <a:r>
              <a:rPr lang="en-US" dirty="0">
                <a:solidFill>
                  <a:schemeClr val="accent5">
                    <a:lumMod val="75000"/>
                    <a:lumOff val="25000"/>
                  </a:schemeClr>
                </a:solidFill>
              </a:rPr>
              <a:t>: 								           </a:t>
            </a:r>
            <a:r>
              <a:rPr lang="en-US" sz="2000" dirty="0">
                <a:solidFill>
                  <a:schemeClr val="accent5">
                    <a:lumMod val="75000"/>
                    <a:lumOff val="25000"/>
                  </a:schemeClr>
                </a:solidFill>
              </a:rPr>
              <a:t>Mutual funds can offer diversification and professional management, which can help to reduce risk.</a:t>
            </a:r>
          </a:p>
          <a:p>
            <a:endParaRPr lang="en-US" sz="800" dirty="0">
              <a:solidFill>
                <a:schemeClr val="accent5">
                  <a:lumMod val="75000"/>
                  <a:lumOff val="25000"/>
                </a:schemeClr>
              </a:solidFill>
            </a:endParaRPr>
          </a:p>
          <a:p>
            <a:r>
              <a:rPr lang="en-US" sz="2400" b="1" dirty="0">
                <a:solidFill>
                  <a:schemeClr val="accent5">
                    <a:lumMod val="75000"/>
                    <a:lumOff val="25000"/>
                  </a:schemeClr>
                </a:solidFill>
              </a:rPr>
              <a:t>Mutual funds are too complicated</a:t>
            </a:r>
            <a:r>
              <a:rPr lang="en-US" dirty="0">
                <a:solidFill>
                  <a:schemeClr val="accent5">
                    <a:lumMod val="75000"/>
                    <a:lumOff val="25000"/>
                  </a:schemeClr>
                </a:solidFill>
              </a:rPr>
              <a:t>: </a:t>
            </a:r>
          </a:p>
          <a:p>
            <a:r>
              <a:rPr lang="en-US" sz="2000" dirty="0">
                <a:solidFill>
                  <a:schemeClr val="accent5">
                    <a:lumMod val="75000"/>
                    <a:lumOff val="25000"/>
                  </a:schemeClr>
                </a:solidFill>
              </a:rPr>
              <a:t>Investors can choose a fund based on their investment goals and risk tolerance.</a:t>
            </a:r>
          </a:p>
          <a:p>
            <a:endParaRPr lang="en-US" sz="1050" dirty="0">
              <a:solidFill>
                <a:schemeClr val="accent5">
                  <a:lumMod val="75000"/>
                  <a:lumOff val="25000"/>
                </a:schemeClr>
              </a:solidFill>
            </a:endParaRPr>
          </a:p>
          <a:p>
            <a:r>
              <a:rPr lang="en-US" sz="2400" b="1" dirty="0">
                <a:solidFill>
                  <a:schemeClr val="accent5">
                    <a:lumMod val="75000"/>
                    <a:lumOff val="25000"/>
                  </a:schemeClr>
                </a:solidFill>
              </a:rPr>
              <a:t>Mutual funds always outperform the market</a:t>
            </a:r>
            <a:r>
              <a:rPr lang="en-US" dirty="0">
                <a:solidFill>
                  <a:schemeClr val="accent5">
                    <a:lumMod val="75000"/>
                    <a:lumOff val="25000"/>
                  </a:schemeClr>
                </a:solidFill>
              </a:rPr>
              <a:t>: </a:t>
            </a:r>
          </a:p>
          <a:p>
            <a:r>
              <a:rPr lang="en-US" sz="2000" dirty="0">
                <a:solidFill>
                  <a:schemeClr val="accent5">
                    <a:lumMod val="75000"/>
                    <a:lumOff val="25000"/>
                  </a:schemeClr>
                </a:solidFill>
              </a:rPr>
              <a:t>While some mutual funds may outperform the market, not all do</a:t>
            </a:r>
          </a:p>
          <a:p>
            <a:endParaRPr lang="en-US" sz="900" dirty="0">
              <a:solidFill>
                <a:schemeClr val="accent5">
                  <a:lumMod val="75000"/>
                  <a:lumOff val="25000"/>
                </a:schemeClr>
              </a:solidFill>
            </a:endParaRPr>
          </a:p>
          <a:p>
            <a:r>
              <a:rPr lang="en-US" sz="2400" b="1" dirty="0">
                <a:solidFill>
                  <a:schemeClr val="accent5">
                    <a:lumMod val="75000"/>
                    <a:lumOff val="25000"/>
                  </a:schemeClr>
                </a:solidFill>
              </a:rPr>
              <a:t>Mutual funds always have high fees</a:t>
            </a:r>
            <a:r>
              <a:rPr lang="en-US" dirty="0">
                <a:solidFill>
                  <a:schemeClr val="accent5">
                    <a:lumMod val="75000"/>
                    <a:lumOff val="25000"/>
                  </a:schemeClr>
                </a:solidFill>
              </a:rPr>
              <a:t>: </a:t>
            </a:r>
          </a:p>
          <a:p>
            <a:r>
              <a:rPr lang="en-US" sz="2000" dirty="0">
                <a:solidFill>
                  <a:schemeClr val="accent5">
                    <a:lumMod val="75000"/>
                    <a:lumOff val="25000"/>
                  </a:schemeClr>
                </a:solidFill>
              </a:rPr>
              <a:t>Investors can choose a fund with lower fees to find the best option for their investment goals.</a:t>
            </a:r>
          </a:p>
          <a:p>
            <a:endParaRPr lang="en-US" sz="1000" dirty="0">
              <a:solidFill>
                <a:schemeClr val="accent5">
                  <a:lumMod val="75000"/>
                  <a:lumOff val="25000"/>
                </a:schemeClr>
              </a:solidFill>
            </a:endParaRPr>
          </a:p>
          <a:p>
            <a:r>
              <a:rPr lang="en-US" sz="2400" b="1" dirty="0">
                <a:solidFill>
                  <a:schemeClr val="accent5">
                    <a:lumMod val="75000"/>
                    <a:lumOff val="25000"/>
                  </a:schemeClr>
                </a:solidFill>
              </a:rPr>
              <a:t>Mutual funds are not transparent</a:t>
            </a:r>
            <a:r>
              <a:rPr lang="en-US" dirty="0">
                <a:solidFill>
                  <a:schemeClr val="accent5">
                    <a:lumMod val="75000"/>
                    <a:lumOff val="25000"/>
                  </a:schemeClr>
                </a:solidFill>
              </a:rPr>
              <a:t>:</a:t>
            </a:r>
            <a:r>
              <a:rPr lang="en-US" sz="2000" dirty="0">
                <a:solidFill>
                  <a:schemeClr val="accent5">
                    <a:lumMod val="75000"/>
                    <a:lumOff val="25000"/>
                  </a:schemeClr>
                </a:solidFill>
              </a:rPr>
              <a:t> </a:t>
            </a:r>
          </a:p>
          <a:p>
            <a:r>
              <a:rPr lang="en-US" sz="2000" dirty="0">
                <a:solidFill>
                  <a:schemeClr val="accent5">
                    <a:lumMod val="75000"/>
                    <a:lumOff val="25000"/>
                  </a:schemeClr>
                </a:solidFill>
              </a:rPr>
              <a:t>Mutual funds are required to provide regular reports and updates to investors, which provides transparency.</a:t>
            </a:r>
          </a:p>
        </p:txBody>
      </p:sp>
    </p:spTree>
    <p:extLst>
      <p:ext uri="{BB962C8B-B14F-4D97-AF65-F5344CB8AC3E}">
        <p14:creationId xmlns:p14="http://schemas.microsoft.com/office/powerpoint/2010/main" val="83977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A4E49AC7-7A73-4B51-BDF6-EABA3162F4B7}"/>
              </a:ext>
            </a:extLst>
          </p:cNvPr>
          <p:cNvSpPr>
            <a:spLocks noGrp="1"/>
          </p:cNvSpPr>
          <p:nvPr>
            <p:ph idx="1"/>
          </p:nvPr>
        </p:nvSpPr>
        <p:spPr>
          <a:xfrm>
            <a:off x="6579187" y="1020039"/>
            <a:ext cx="4721291" cy="5250131"/>
          </a:xfrm>
        </p:spPr>
        <p:txBody>
          <a:bodyPr>
            <a:noAutofit/>
          </a:bodyPr>
          <a:lstStyle/>
          <a:p>
            <a:pPr marL="0" indent="0">
              <a:buNone/>
            </a:pPr>
            <a:r>
              <a:rPr lang="en-US" sz="3200" b="1" dirty="0">
                <a:solidFill>
                  <a:srgbClr val="00B0F0"/>
                </a:solidFill>
              </a:rPr>
              <a:t>AMC </a:t>
            </a:r>
            <a:r>
              <a:rPr lang="en-US" sz="2800" dirty="0">
                <a:solidFill>
                  <a:srgbClr val="00B0F0"/>
                </a:solidFill>
              </a:rPr>
              <a:t>stands for </a:t>
            </a:r>
            <a:r>
              <a:rPr lang="en-US" sz="2800" b="1" dirty="0">
                <a:solidFill>
                  <a:srgbClr val="00B0F0"/>
                </a:solidFill>
              </a:rPr>
              <a:t>Asset Management Company</a:t>
            </a:r>
            <a:r>
              <a:rPr lang="en-US" sz="2800" dirty="0">
                <a:solidFill>
                  <a:srgbClr val="00B0F0"/>
                </a:solidFill>
              </a:rPr>
              <a:t>. </a:t>
            </a:r>
          </a:p>
          <a:p>
            <a:pPr marL="0" indent="0" algn="just">
              <a:buNone/>
            </a:pPr>
            <a:r>
              <a:rPr lang="en-US" sz="2400" dirty="0"/>
              <a:t>AMC is a company that manages and overseas the operations of a mutual fund. The AMC also markets and sells mutual fund units to investors and provides investor services such as account statements and customer support. </a:t>
            </a:r>
            <a:endParaRPr lang="en-US" sz="2400" spc="300" dirty="0"/>
          </a:p>
        </p:txBody>
      </p:sp>
      <p:sp>
        <p:nvSpPr>
          <p:cNvPr id="6" name="Slide Number Placeholder 5">
            <a:extLst>
              <a:ext uri="{FF2B5EF4-FFF2-40B4-BE49-F238E27FC236}">
                <a16:creationId xmlns:a16="http://schemas.microsoft.com/office/drawing/2014/main" id="{929F2A82-A1C3-4571-9ED3-A0EC079893EC}"/>
              </a:ext>
            </a:extLst>
          </p:cNvPr>
          <p:cNvSpPr>
            <a:spLocks noGrp="1"/>
          </p:cNvSpPr>
          <p:nvPr>
            <p:ph type="sldNum" sz="quarter" idx="4"/>
          </p:nvPr>
        </p:nvSpPr>
        <p:spPr/>
        <p:txBody>
          <a:bodyPr/>
          <a:lstStyle/>
          <a:p>
            <a:fld id="{8C2E478F-E849-4A8C-AF1F-CBCC78A7CBFA}" type="slidenum">
              <a:rPr lang="en-US" smtClean="0"/>
              <a:pPr/>
              <a:t>8</a:t>
            </a:fld>
            <a:endParaRPr lang="en-US" dirty="0"/>
          </a:p>
        </p:txBody>
      </p:sp>
      <p:sp>
        <p:nvSpPr>
          <p:cNvPr id="25" name="Rectangle 24"/>
          <p:cNvSpPr/>
          <p:nvPr/>
        </p:nvSpPr>
        <p:spPr>
          <a:xfrm>
            <a:off x="3513800" y="0"/>
            <a:ext cx="4498732" cy="923330"/>
          </a:xfrm>
          <a:prstGeom prst="rect">
            <a:avLst/>
          </a:prstGeom>
          <a:noFill/>
        </p:spPr>
        <p:txBody>
          <a:bodyPr wrap="non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WHAT IS AMC?</a:t>
            </a:r>
          </a:p>
        </p:txBody>
      </p:sp>
      <p:pic>
        <p:nvPicPr>
          <p:cNvPr id="5" name="Picture 4" descr="IMG_20230318_160706.jpg"/>
          <p:cNvPicPr>
            <a:picLocks noChangeAspect="1"/>
          </p:cNvPicPr>
          <p:nvPr/>
        </p:nvPicPr>
        <p:blipFill>
          <a:blip r:embed="rId3"/>
          <a:stretch>
            <a:fillRect/>
          </a:stretch>
        </p:blipFill>
        <p:spPr>
          <a:xfrm>
            <a:off x="258042" y="1020040"/>
            <a:ext cx="5909494" cy="5250131"/>
          </a:xfrm>
          <a:prstGeom prst="rect">
            <a:avLst/>
          </a:prstGeom>
        </p:spPr>
      </p:pic>
    </p:spTree>
    <p:extLst>
      <p:ext uri="{BB962C8B-B14F-4D97-AF65-F5344CB8AC3E}">
        <p14:creationId xmlns:p14="http://schemas.microsoft.com/office/powerpoint/2010/main" val="272036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DD8A0-BD53-4DBF-949B-0D64D12DADA9}"/>
              </a:ext>
            </a:extLst>
          </p:cNvPr>
          <p:cNvSpPr>
            <a:spLocks noGrp="1"/>
          </p:cNvSpPr>
          <p:nvPr>
            <p:ph type="sldNum" sz="quarter" idx="12"/>
          </p:nvPr>
        </p:nvSpPr>
        <p:spPr/>
        <p:txBody>
          <a:bodyPr/>
          <a:lstStyle/>
          <a:p>
            <a:fld id="{8C2E478F-E849-4A8C-AF1F-CBCC78A7CBFA}" type="slidenum">
              <a:rPr lang="en-US" smtClean="0"/>
              <a:pPr/>
              <a:t>9</a:t>
            </a:fld>
            <a:endParaRPr lang="en-US" dirty="0"/>
          </a:p>
        </p:txBody>
      </p:sp>
      <p:sp>
        <p:nvSpPr>
          <p:cNvPr id="7" name="Rectangle 6"/>
          <p:cNvSpPr/>
          <p:nvPr/>
        </p:nvSpPr>
        <p:spPr>
          <a:xfrm>
            <a:off x="1321380" y="0"/>
            <a:ext cx="3985771"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WHAT IS SIP?</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TextBox 8"/>
          <p:cNvSpPr txBox="1"/>
          <p:nvPr/>
        </p:nvSpPr>
        <p:spPr>
          <a:xfrm>
            <a:off x="374780" y="3556408"/>
            <a:ext cx="10991388" cy="3108543"/>
          </a:xfrm>
          <a:prstGeom prst="rect">
            <a:avLst/>
          </a:prstGeom>
          <a:noFill/>
        </p:spPr>
        <p:txBody>
          <a:bodyPr wrap="square" rtlCol="0">
            <a:spAutoFit/>
          </a:bodyPr>
          <a:lstStyle/>
          <a:p>
            <a:endParaRPr lang="en-US" sz="2000" b="1" dirty="0"/>
          </a:p>
          <a:p>
            <a:pPr algn="just"/>
            <a:r>
              <a:rPr lang="en-US" sz="2200" b="1" dirty="0"/>
              <a:t>Disciplined investing</a:t>
            </a:r>
            <a:r>
              <a:rPr lang="en-US" sz="2200" dirty="0"/>
              <a:t>: With a SIP, investors make regular, consistent investments regardless of the market conditions, which can help them avoid the temptation to time the market and make emotional investment decisions.</a:t>
            </a:r>
          </a:p>
          <a:p>
            <a:pPr algn="just"/>
            <a:r>
              <a:rPr lang="en-US" sz="2200" b="1" dirty="0"/>
              <a:t>Averaging of purchase price</a:t>
            </a:r>
            <a:r>
              <a:rPr lang="en-US" sz="2200" dirty="0"/>
              <a:t>: Since investors are investing a fixed amount at regular intervals. This helps to average out the purchase price of the mutual fund units over time.</a:t>
            </a:r>
          </a:p>
          <a:p>
            <a:pPr algn="just"/>
            <a:r>
              <a:rPr lang="en-US" sz="2200" b="1" dirty="0"/>
              <a:t>Compounding of returns</a:t>
            </a:r>
            <a:r>
              <a:rPr lang="en-US" sz="2200" dirty="0"/>
              <a:t>: The returns generated by the mutual fund can be reinvested and generate additional returns on the original investment hence SIPs provide investors the opportunity to benefit from the power of compounding.</a:t>
            </a:r>
          </a:p>
        </p:txBody>
      </p:sp>
      <p:pic>
        <p:nvPicPr>
          <p:cNvPr id="4" name="Picture 3">
            <a:extLst>
              <a:ext uri="{FF2B5EF4-FFF2-40B4-BE49-F238E27FC236}">
                <a16:creationId xmlns:a16="http://schemas.microsoft.com/office/drawing/2014/main" id="{56F76E23-C801-95CD-DD39-5A0FA10C09D1}"/>
              </a:ext>
            </a:extLst>
          </p:cNvPr>
          <p:cNvPicPr>
            <a:picLocks noChangeAspect="1"/>
          </p:cNvPicPr>
          <p:nvPr/>
        </p:nvPicPr>
        <p:blipFill>
          <a:blip r:embed="rId2"/>
          <a:srcRect/>
          <a:stretch/>
        </p:blipFill>
        <p:spPr>
          <a:xfrm>
            <a:off x="141588" y="1033621"/>
            <a:ext cx="5165563" cy="2692877"/>
          </a:xfrm>
          <a:prstGeom prst="rect">
            <a:avLst/>
          </a:prstGeom>
        </p:spPr>
      </p:pic>
      <p:sp>
        <p:nvSpPr>
          <p:cNvPr id="6" name="TextBox 5">
            <a:extLst>
              <a:ext uri="{FF2B5EF4-FFF2-40B4-BE49-F238E27FC236}">
                <a16:creationId xmlns:a16="http://schemas.microsoft.com/office/drawing/2014/main" id="{F81E1650-D871-F23D-1FA2-2373AA6AD941}"/>
              </a:ext>
            </a:extLst>
          </p:cNvPr>
          <p:cNvSpPr txBox="1"/>
          <p:nvPr/>
        </p:nvSpPr>
        <p:spPr>
          <a:xfrm>
            <a:off x="5457558" y="1430588"/>
            <a:ext cx="5908610" cy="2492990"/>
          </a:xfrm>
          <a:prstGeom prst="rect">
            <a:avLst/>
          </a:prstGeom>
          <a:noFill/>
        </p:spPr>
        <p:txBody>
          <a:bodyPr wrap="square" rtlCol="0">
            <a:spAutoFit/>
          </a:bodyPr>
          <a:lstStyle/>
          <a:p>
            <a:pPr algn="just"/>
            <a:r>
              <a:rPr lang="en-US" sz="2600" dirty="0"/>
              <a:t>Under a SIP, the investor sets up an automatic transfer from their bank account to the mutual fund on a regular basis (e.g. monthly) and the mutual fund units are purchased at the prevailing market price. </a:t>
            </a:r>
          </a:p>
        </p:txBody>
      </p:sp>
      <p:sp>
        <p:nvSpPr>
          <p:cNvPr id="11" name="Rectangle 10">
            <a:extLst>
              <a:ext uri="{FF2B5EF4-FFF2-40B4-BE49-F238E27FC236}">
                <a16:creationId xmlns:a16="http://schemas.microsoft.com/office/drawing/2014/main" id="{3979C28B-73E9-FB3C-0127-E7AAA67EFEBF}"/>
              </a:ext>
            </a:extLst>
          </p:cNvPr>
          <p:cNvSpPr/>
          <p:nvPr/>
        </p:nvSpPr>
        <p:spPr>
          <a:xfrm>
            <a:off x="5457558" y="945840"/>
            <a:ext cx="5908610" cy="484748"/>
          </a:xfrm>
          <a:prstGeom prst="rect">
            <a:avLst/>
          </a:prstGeom>
          <a:noFill/>
        </p:spPr>
        <p:txBody>
          <a:bodyPr wrap="square" lIns="91440" tIns="45720" rIns="91440" bIns="45720">
            <a:spAutoFit/>
          </a:bodyPr>
          <a:lstStyle/>
          <a:p>
            <a:pPr algn="just"/>
            <a:r>
              <a:rPr lang="en-US" sz="2550" b="1" dirty="0">
                <a:solidFill>
                  <a:srgbClr val="00B050"/>
                </a:solidFill>
              </a:rPr>
              <a:t>SIP </a:t>
            </a:r>
            <a:r>
              <a:rPr lang="en-US" sz="2550" dirty="0">
                <a:solidFill>
                  <a:srgbClr val="00B050"/>
                </a:solidFill>
              </a:rPr>
              <a:t>stands for </a:t>
            </a:r>
            <a:r>
              <a:rPr lang="en-US" sz="2550" b="1" dirty="0">
                <a:solidFill>
                  <a:srgbClr val="00B050"/>
                </a:solidFill>
              </a:rPr>
              <a:t>Systematic Investment Plan.</a:t>
            </a:r>
            <a:r>
              <a:rPr lang="en-US" sz="2550" dirty="0">
                <a:solidFill>
                  <a:srgbClr val="00B050"/>
                </a:solidFill>
              </a:rPr>
              <a:t> </a:t>
            </a:r>
            <a:endParaRPr lang="en-US" sz="2550" b="1" dirty="0">
              <a:solidFill>
                <a:srgbClr val="00B050"/>
              </a:solidFill>
            </a:endParaRPr>
          </a:p>
        </p:txBody>
      </p:sp>
    </p:spTree>
    <p:extLst>
      <p:ext uri="{BB962C8B-B14F-4D97-AF65-F5344CB8AC3E}">
        <p14:creationId xmlns:p14="http://schemas.microsoft.com/office/powerpoint/2010/main" val="3164405530"/>
      </p:ext>
    </p:extLst>
  </p:cSld>
  <p:clrMapOvr>
    <a:masterClrMapping/>
  </p:clrMapOvr>
</p:sld>
</file>

<file path=ppt/theme/theme1.xml><?xml version="1.0" encoding="utf-8"?>
<a:theme xmlns:a="http://schemas.openxmlformats.org/drawingml/2006/main" name="Tech presentation">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55661986_LW_V2" id="{E5110F26-8197-DB45-AF5B-7431BEF0563B}" vid="{8AAB886A-F653-1948-BBB7-F7B1A419C2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Completed</Status>
    <MediaServiceKeyPoints xmlns="71af3243-3dd4-4a8d-8c0d-dd76da1f02a5">Mutual Funds 
AMC 
Investment
Gold
Government
SIP
LUMP SUM
NAV</MediaServiceKeyPoints>
  </documentManagement>
</p:properties>
</file>

<file path=customXml/itemProps1.xml><?xml version="1.0" encoding="utf-8"?>
<ds:datastoreItem xmlns:ds="http://schemas.openxmlformats.org/officeDocument/2006/customXml" ds:itemID="{99A06775-4FD5-4278-BDCC-E6FF131E9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E4EAC9-33DC-4CF0-BA31-C98F61CE4785}">
  <ds:schemaRefs>
    <ds:schemaRef ds:uri="http://schemas.microsoft.com/sharepoint/v3/contenttype/forms"/>
  </ds:schemaRefs>
</ds:datastoreItem>
</file>

<file path=customXml/itemProps3.xml><?xml version="1.0" encoding="utf-8"?>
<ds:datastoreItem xmlns:ds="http://schemas.openxmlformats.org/officeDocument/2006/customXml" ds:itemID="{8002A8ED-1331-4C1D-8649-743D7BE164D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Tech presentation</Template>
  <TotalTime>0</TotalTime>
  <Words>1376</Words>
  <Application>Microsoft Office PowerPoint</Application>
  <PresentationFormat>Widescreen</PresentationFormat>
  <Paragraphs>97</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Tech presentation</vt:lpstr>
      <vt:lpstr>MUTUAL FUNDS</vt:lpstr>
      <vt:lpstr>PowerPoint Presentation</vt:lpstr>
      <vt:lpstr>INTRODUCTION</vt:lpstr>
      <vt:lpstr>PowerPoint Presentation</vt:lpstr>
      <vt:lpstr> ADVANTAGES OF MUTUAL FUNDS</vt:lpstr>
      <vt:lpstr>PowerPoint Presentation</vt:lpstr>
      <vt:lpstr>MYTHS ABOUT MUTUAL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MUTUAL FUNDS</dc:title>
  <dc:creator/>
  <cp:lastModifiedBy/>
  <cp:revision>1</cp:revision>
  <dcterms:created xsi:type="dcterms:W3CDTF">2023-03-17T07:00:20Z</dcterms:created>
  <dcterms:modified xsi:type="dcterms:W3CDTF">2023-03-22T12:14:59Z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